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592" r:id="rId1"/>
  </p:sldMasterIdLst>
  <p:notesMasterIdLst>
    <p:notesMasterId r:id="rId12"/>
  </p:notesMasterIdLst>
  <p:handoutMasterIdLst>
    <p:handoutMasterId r:id="rId13"/>
  </p:handoutMasterIdLst>
  <p:sldIdLst>
    <p:sldId id="295" r:id="rId2"/>
    <p:sldId id="289" r:id="rId3"/>
    <p:sldId id="297" r:id="rId4"/>
    <p:sldId id="300" r:id="rId5"/>
    <p:sldId id="293" r:id="rId6"/>
    <p:sldId id="296" r:id="rId7"/>
    <p:sldId id="288" r:id="rId8"/>
    <p:sldId id="268" r:id="rId9"/>
    <p:sldId id="301" r:id="rId10"/>
    <p:sldId id="302" r:id="rId11"/>
  </p:sldIdLst>
  <p:sldSz cx="12192000" cy="6858000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еселин Роман Андреевич" initials="ВРА" lastIdx="1" clrIdx="0">
    <p:extLst>
      <p:ext uri="{19B8F6BF-5375-455C-9EA6-DF929625EA0E}">
        <p15:presenceInfo xmlns:p15="http://schemas.microsoft.com/office/powerpoint/2012/main" userId="S-1-5-21-3196609985-636931310-2637777318-426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0087FF"/>
    <a:srgbClr val="5B9BD5"/>
    <a:srgbClr val="C81F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89" autoAdjust="0"/>
    <p:restoredTop sz="90794" autoAdjust="0"/>
  </p:normalViewPr>
  <p:slideViewPr>
    <p:cSldViewPr snapToGrid="0">
      <p:cViewPr varScale="1">
        <p:scale>
          <a:sx n="66" d="100"/>
          <a:sy n="66" d="100"/>
        </p:scale>
        <p:origin x="1068" y="7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78" y="54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397B7B-8631-47C4-8717-8E570BCFCFE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ABBEEF-A6FE-4638-B53D-2DD046958E18}">
      <dgm:prSet phldrT="[Текст]" custT="1"/>
      <dgm:spPr>
        <a:solidFill>
          <a:srgbClr val="0087FF"/>
        </a:solidFill>
      </dgm:spPr>
      <dgm:t>
        <a:bodyPr/>
        <a:lstStyle/>
        <a:p>
          <a:r>
            <a:rPr lang="ru-RU" sz="1800" dirty="0"/>
            <a:t>Соглашение </a:t>
          </a:r>
          <a:r>
            <a:rPr lang="ru-RU" sz="1800" u="sng" dirty="0"/>
            <a:t>Правительство СО- Предприятие</a:t>
          </a:r>
        </a:p>
      </dgm:t>
    </dgm:pt>
    <dgm:pt modelId="{559260B1-BE3F-42B2-B7D1-C6AB3F33A104}" type="parTrans" cxnId="{C99739B0-45F4-4F8E-AE4E-09DCC713D6A7}">
      <dgm:prSet/>
      <dgm:spPr/>
      <dgm:t>
        <a:bodyPr/>
        <a:lstStyle/>
        <a:p>
          <a:endParaRPr lang="ru-RU" sz="2400"/>
        </a:p>
      </dgm:t>
    </dgm:pt>
    <dgm:pt modelId="{21C79259-197B-4827-BDED-948F519D2B91}" type="sibTrans" cxnId="{C99739B0-45F4-4F8E-AE4E-09DCC713D6A7}">
      <dgm:prSet/>
      <dgm:spPr/>
      <dgm:t>
        <a:bodyPr/>
        <a:lstStyle/>
        <a:p>
          <a:endParaRPr lang="ru-RU" sz="2400"/>
        </a:p>
      </dgm:t>
    </dgm:pt>
    <dgm:pt modelId="{3DDB4BD4-1192-4668-A4EF-A46D927E559A}">
      <dgm:prSet phldrT="[Текст]" custT="1"/>
      <dgm:spPr>
        <a:solidFill>
          <a:srgbClr val="0087FF"/>
        </a:solidFill>
      </dgm:spPr>
      <dgm:t>
        <a:bodyPr/>
        <a:lstStyle/>
        <a:p>
          <a:r>
            <a:rPr lang="ru-RU" sz="1800" dirty="0"/>
            <a:t>3.</a:t>
          </a:r>
          <a:r>
            <a:rPr lang="ru-RU" sz="1800" u="sng" dirty="0"/>
            <a:t>Самостоятельно</a:t>
          </a:r>
          <a:r>
            <a:rPr lang="ru-RU" sz="1800" dirty="0"/>
            <a:t> </a:t>
          </a:r>
        </a:p>
      </dgm:t>
    </dgm:pt>
    <dgm:pt modelId="{0ABE74D6-5F72-47F1-90AB-12FBC26164D0}" type="parTrans" cxnId="{8A2B6100-F813-4C39-AC65-EE1CF05633D6}">
      <dgm:prSet/>
      <dgm:spPr/>
      <dgm:t>
        <a:bodyPr/>
        <a:lstStyle/>
        <a:p>
          <a:endParaRPr lang="ru-RU" sz="2400"/>
        </a:p>
      </dgm:t>
    </dgm:pt>
    <dgm:pt modelId="{3A8AA06C-C9FD-453E-B1A0-8D8FA608407B}" type="sibTrans" cxnId="{8A2B6100-F813-4C39-AC65-EE1CF05633D6}">
      <dgm:prSet/>
      <dgm:spPr/>
      <dgm:t>
        <a:bodyPr/>
        <a:lstStyle/>
        <a:p>
          <a:endParaRPr lang="ru-RU" sz="2400"/>
        </a:p>
      </dgm:t>
    </dgm:pt>
    <dgm:pt modelId="{B5C0EC99-EF44-4AB4-AC6E-ADF568A9745F}">
      <dgm:prSet custT="1"/>
      <dgm:spPr>
        <a:solidFill>
          <a:srgbClr val="0087FF"/>
        </a:solidFill>
      </dgm:spPr>
      <dgm:t>
        <a:bodyPr/>
        <a:lstStyle/>
        <a:p>
          <a:r>
            <a:rPr lang="ru-RU" sz="1800" dirty="0"/>
            <a:t>1. Соглашение </a:t>
          </a:r>
          <a:r>
            <a:rPr lang="ru-RU" sz="1800" u="sng" dirty="0"/>
            <a:t>ФЦК- Предприятие</a:t>
          </a:r>
          <a:r>
            <a:rPr lang="ru-RU" sz="1800" dirty="0"/>
            <a:t> по повышению производительности + обучение сотрудников</a:t>
          </a:r>
        </a:p>
      </dgm:t>
    </dgm:pt>
    <dgm:pt modelId="{ABFFF5C8-8899-4DF9-B063-5441744A98B7}" type="parTrans" cxnId="{BF88EB55-7AF5-42F2-8A17-49CA247D1914}">
      <dgm:prSet/>
      <dgm:spPr/>
      <dgm:t>
        <a:bodyPr/>
        <a:lstStyle/>
        <a:p>
          <a:endParaRPr lang="ru-RU" sz="2400"/>
        </a:p>
      </dgm:t>
    </dgm:pt>
    <dgm:pt modelId="{3AEB0DB6-61AF-4347-8C8F-8DF5F785D6B8}" type="sibTrans" cxnId="{BF88EB55-7AF5-42F2-8A17-49CA247D1914}">
      <dgm:prSet/>
      <dgm:spPr/>
      <dgm:t>
        <a:bodyPr/>
        <a:lstStyle/>
        <a:p>
          <a:endParaRPr lang="ru-RU" sz="2400"/>
        </a:p>
      </dgm:t>
    </dgm:pt>
    <dgm:pt modelId="{52BCBEC5-6F87-4E51-8D5C-49C2FA24EB0F}">
      <dgm:prSet custT="1"/>
      <dgm:spPr>
        <a:solidFill>
          <a:srgbClr val="0087FF"/>
        </a:solidFill>
      </dgm:spPr>
      <dgm:t>
        <a:bodyPr/>
        <a:lstStyle/>
        <a:p>
          <a:r>
            <a:rPr lang="ru-RU" sz="1800" dirty="0"/>
            <a:t>2. Соглашение </a:t>
          </a:r>
          <a:r>
            <a:rPr lang="ru-RU" sz="1800" u="sng" dirty="0"/>
            <a:t>РЦК- Предприятие </a:t>
          </a:r>
          <a:r>
            <a:rPr lang="ru-RU" sz="1800" dirty="0"/>
            <a:t>по повышению производительности + обучение сотрудников </a:t>
          </a:r>
        </a:p>
      </dgm:t>
    </dgm:pt>
    <dgm:pt modelId="{0854496A-81BC-4A3A-9960-AA277A35AC7B}" type="parTrans" cxnId="{704D6487-8863-4ECA-A5E0-FC5ABE3CBE37}">
      <dgm:prSet/>
      <dgm:spPr/>
      <dgm:t>
        <a:bodyPr/>
        <a:lstStyle/>
        <a:p>
          <a:endParaRPr lang="ru-RU" sz="2400"/>
        </a:p>
      </dgm:t>
    </dgm:pt>
    <dgm:pt modelId="{FBF1982B-CA68-4D95-AA8E-9D099C793222}" type="sibTrans" cxnId="{704D6487-8863-4ECA-A5E0-FC5ABE3CBE37}">
      <dgm:prSet/>
      <dgm:spPr/>
      <dgm:t>
        <a:bodyPr/>
        <a:lstStyle/>
        <a:p>
          <a:endParaRPr lang="ru-RU" sz="2400"/>
        </a:p>
      </dgm:t>
    </dgm:pt>
    <dgm:pt modelId="{49D67C0B-20C5-4D52-A563-F36DC0969978}" type="asst">
      <dgm:prSet custT="1"/>
      <dgm:spPr>
        <a:solidFill>
          <a:srgbClr val="0087FF"/>
        </a:solidFill>
      </dgm:spPr>
      <dgm:t>
        <a:bodyPr/>
        <a:lstStyle/>
        <a:p>
          <a:r>
            <a:rPr lang="ru-RU" sz="1800" dirty="0"/>
            <a:t>Контракт </a:t>
          </a:r>
          <a:r>
            <a:rPr lang="ru-RU" sz="1800" u="sng" dirty="0"/>
            <a:t>РЦК- Консультант- Предприятие </a:t>
          </a:r>
          <a:r>
            <a:rPr lang="ru-RU" sz="1800" dirty="0"/>
            <a:t>по повышению производительности </a:t>
          </a:r>
        </a:p>
      </dgm:t>
    </dgm:pt>
    <dgm:pt modelId="{0000F989-2472-4CFD-8027-7C7B06DD2627}" type="parTrans" cxnId="{BFB60FA8-BF50-4C9B-B5B6-7B7A8E246B15}">
      <dgm:prSet/>
      <dgm:spPr/>
      <dgm:t>
        <a:bodyPr/>
        <a:lstStyle/>
        <a:p>
          <a:endParaRPr lang="ru-RU" sz="2400"/>
        </a:p>
      </dgm:t>
    </dgm:pt>
    <dgm:pt modelId="{7A5B7BC6-9135-4035-8876-641DDC2A50B0}" type="sibTrans" cxnId="{BFB60FA8-BF50-4C9B-B5B6-7B7A8E246B15}">
      <dgm:prSet/>
      <dgm:spPr/>
      <dgm:t>
        <a:bodyPr/>
        <a:lstStyle/>
        <a:p>
          <a:endParaRPr lang="ru-RU" sz="2400"/>
        </a:p>
      </dgm:t>
    </dgm:pt>
    <dgm:pt modelId="{5C2CADF2-2F14-4740-8F94-582BDA24AED4}" type="asst">
      <dgm:prSet custT="1"/>
      <dgm:spPr>
        <a:solidFill>
          <a:srgbClr val="0087FF"/>
        </a:solidFill>
      </dgm:spPr>
      <dgm:t>
        <a:bodyPr/>
        <a:lstStyle/>
        <a:p>
          <a:r>
            <a:rPr lang="ru-RU" sz="1800" dirty="0"/>
            <a:t>Реализация </a:t>
          </a:r>
          <a:r>
            <a:rPr lang="ru-RU" sz="1800" u="sng" dirty="0"/>
            <a:t>своими силами</a:t>
          </a:r>
          <a:r>
            <a:rPr lang="ru-RU" sz="1800" dirty="0"/>
            <a:t>. Официальное письмо от предприятия</a:t>
          </a:r>
        </a:p>
      </dgm:t>
    </dgm:pt>
    <dgm:pt modelId="{AF151190-1C03-408A-99BB-94654953BBD8}" type="parTrans" cxnId="{1A5904F6-1E8D-4DB6-ACE8-8831D7BEA22F}">
      <dgm:prSet/>
      <dgm:spPr/>
      <dgm:t>
        <a:bodyPr/>
        <a:lstStyle/>
        <a:p>
          <a:endParaRPr lang="ru-RU" sz="2400"/>
        </a:p>
      </dgm:t>
    </dgm:pt>
    <dgm:pt modelId="{C90B898B-AABD-412F-9673-FBFB21A9E179}" type="sibTrans" cxnId="{1A5904F6-1E8D-4DB6-ACE8-8831D7BEA22F}">
      <dgm:prSet/>
      <dgm:spPr/>
      <dgm:t>
        <a:bodyPr/>
        <a:lstStyle/>
        <a:p>
          <a:endParaRPr lang="ru-RU" sz="2400"/>
        </a:p>
      </dgm:t>
    </dgm:pt>
    <dgm:pt modelId="{0D2FEE22-0674-4B32-BE1F-4BF0820EA063}">
      <dgm:prSet custT="1"/>
      <dgm:spPr>
        <a:solidFill>
          <a:srgbClr val="0087FF"/>
        </a:solidFill>
      </dgm:spPr>
      <dgm:t>
        <a:bodyPr/>
        <a:lstStyle/>
        <a:p>
          <a:r>
            <a:rPr lang="ru-RU" sz="1800" dirty="0"/>
            <a:t>Соглашение </a:t>
          </a:r>
          <a:r>
            <a:rPr lang="ru-RU" sz="1800" u="sng" dirty="0"/>
            <a:t>ФЦК-Предприятие</a:t>
          </a:r>
          <a:r>
            <a:rPr lang="ru-RU" sz="1800" dirty="0"/>
            <a:t> на обучение сотрудников</a:t>
          </a:r>
        </a:p>
      </dgm:t>
    </dgm:pt>
    <dgm:pt modelId="{CD485DC2-C5ED-49E6-8644-10217EA6E055}" type="parTrans" cxnId="{B23E35A1-D533-4C94-BB8B-C2F3377C1E5E}">
      <dgm:prSet/>
      <dgm:spPr/>
      <dgm:t>
        <a:bodyPr/>
        <a:lstStyle/>
        <a:p>
          <a:endParaRPr lang="ru-RU" sz="2400"/>
        </a:p>
      </dgm:t>
    </dgm:pt>
    <dgm:pt modelId="{FA930593-311D-4AF5-8F82-082075D18FE5}" type="sibTrans" cxnId="{B23E35A1-D533-4C94-BB8B-C2F3377C1E5E}">
      <dgm:prSet/>
      <dgm:spPr/>
      <dgm:t>
        <a:bodyPr/>
        <a:lstStyle/>
        <a:p>
          <a:endParaRPr lang="ru-RU" sz="2400"/>
        </a:p>
      </dgm:t>
    </dgm:pt>
    <dgm:pt modelId="{C483C7A3-5545-4A44-BBC4-9A0B64A1BCB6}" type="asst">
      <dgm:prSet custT="1"/>
      <dgm:spPr>
        <a:solidFill>
          <a:srgbClr val="0087FF"/>
        </a:solidFill>
      </dgm:spPr>
      <dgm:t>
        <a:bodyPr/>
        <a:lstStyle/>
        <a:p>
          <a:r>
            <a:rPr lang="ru-RU" sz="1800" dirty="0"/>
            <a:t>Соглашение </a:t>
          </a:r>
          <a:r>
            <a:rPr lang="ru-RU" sz="1800" u="sng" dirty="0"/>
            <a:t>ФЦК-Предприятие</a:t>
          </a:r>
          <a:r>
            <a:rPr lang="ru-RU" sz="1800" dirty="0"/>
            <a:t> на обучение сотрудников </a:t>
          </a:r>
        </a:p>
      </dgm:t>
    </dgm:pt>
    <dgm:pt modelId="{91B892D5-7D0A-4FA0-B50C-5C4EBE7C72EE}" type="parTrans" cxnId="{A4A328CB-DAB1-4187-A6E1-24847E4E82DE}">
      <dgm:prSet/>
      <dgm:spPr/>
      <dgm:t>
        <a:bodyPr/>
        <a:lstStyle/>
        <a:p>
          <a:endParaRPr lang="ru-RU" sz="2400"/>
        </a:p>
      </dgm:t>
    </dgm:pt>
    <dgm:pt modelId="{EF489F2E-00E6-43BD-B130-FE972A21F859}" type="sibTrans" cxnId="{A4A328CB-DAB1-4187-A6E1-24847E4E82DE}">
      <dgm:prSet/>
      <dgm:spPr/>
      <dgm:t>
        <a:bodyPr/>
        <a:lstStyle/>
        <a:p>
          <a:endParaRPr lang="ru-RU" sz="2400"/>
        </a:p>
      </dgm:t>
    </dgm:pt>
    <dgm:pt modelId="{29901C5A-4217-4DAD-9633-47EBD948093C}" type="pres">
      <dgm:prSet presAssocID="{80397B7B-8631-47C4-8717-8E570BCFCFE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A92C570-FEB3-45C4-9151-4D3D18A789AD}" type="pres">
      <dgm:prSet presAssocID="{ADABBEEF-A6FE-4638-B53D-2DD046958E18}" presName="hierRoot1" presStyleCnt="0">
        <dgm:presLayoutVars>
          <dgm:hierBranch val="init"/>
        </dgm:presLayoutVars>
      </dgm:prSet>
      <dgm:spPr/>
    </dgm:pt>
    <dgm:pt modelId="{FEC06262-C842-4F28-B3AB-D3558905BA2C}" type="pres">
      <dgm:prSet presAssocID="{ADABBEEF-A6FE-4638-B53D-2DD046958E18}" presName="rootComposite1" presStyleCnt="0"/>
      <dgm:spPr/>
    </dgm:pt>
    <dgm:pt modelId="{3573EB21-9219-4089-82BE-FF1C75CB2B91}" type="pres">
      <dgm:prSet presAssocID="{ADABBEEF-A6FE-4638-B53D-2DD046958E18}" presName="rootText1" presStyleLbl="node0" presStyleIdx="0" presStyleCnt="1" custScaleX="183812" custLinFactNeighborX="74" custLinFactNeighborY="-152">
        <dgm:presLayoutVars>
          <dgm:chPref val="3"/>
        </dgm:presLayoutVars>
      </dgm:prSet>
      <dgm:spPr/>
    </dgm:pt>
    <dgm:pt modelId="{3DEE9A04-86DC-4230-9A79-F13939989375}" type="pres">
      <dgm:prSet presAssocID="{ADABBEEF-A6FE-4638-B53D-2DD046958E18}" presName="rootConnector1" presStyleLbl="node1" presStyleIdx="0" presStyleCnt="0"/>
      <dgm:spPr/>
    </dgm:pt>
    <dgm:pt modelId="{C8BBDEC2-2598-43AC-9462-20251BE9D85B}" type="pres">
      <dgm:prSet presAssocID="{ADABBEEF-A6FE-4638-B53D-2DD046958E18}" presName="hierChild2" presStyleCnt="0"/>
      <dgm:spPr/>
    </dgm:pt>
    <dgm:pt modelId="{7951A211-1E44-46C1-AC87-FA6850E8AB15}" type="pres">
      <dgm:prSet presAssocID="{ABFFF5C8-8899-4DF9-B063-5441744A98B7}" presName="Name37" presStyleLbl="parChTrans1D2" presStyleIdx="0" presStyleCnt="3"/>
      <dgm:spPr/>
    </dgm:pt>
    <dgm:pt modelId="{F49A7AED-06BC-4A79-8A0A-5CB93569F305}" type="pres">
      <dgm:prSet presAssocID="{B5C0EC99-EF44-4AB4-AC6E-ADF568A9745F}" presName="hierRoot2" presStyleCnt="0">
        <dgm:presLayoutVars>
          <dgm:hierBranch val="init"/>
        </dgm:presLayoutVars>
      </dgm:prSet>
      <dgm:spPr/>
    </dgm:pt>
    <dgm:pt modelId="{A368CB0A-4F77-42D3-A6C9-C9A1433EA97E}" type="pres">
      <dgm:prSet presAssocID="{B5C0EC99-EF44-4AB4-AC6E-ADF568A9745F}" presName="rootComposite" presStyleCnt="0"/>
      <dgm:spPr/>
    </dgm:pt>
    <dgm:pt modelId="{5807E627-F580-45F6-A643-D32E627F072F}" type="pres">
      <dgm:prSet presAssocID="{B5C0EC99-EF44-4AB4-AC6E-ADF568A9745F}" presName="rootText" presStyleLbl="node2" presStyleIdx="0" presStyleCnt="3" custScaleX="130819" custScaleY="171487" custLinFactNeighborX="429" custLinFactNeighborY="3912">
        <dgm:presLayoutVars>
          <dgm:chPref val="3"/>
        </dgm:presLayoutVars>
      </dgm:prSet>
      <dgm:spPr/>
    </dgm:pt>
    <dgm:pt modelId="{5C92405E-E1D4-4C7B-9EC4-C9B74D5EF896}" type="pres">
      <dgm:prSet presAssocID="{B5C0EC99-EF44-4AB4-AC6E-ADF568A9745F}" presName="rootConnector" presStyleLbl="node2" presStyleIdx="0" presStyleCnt="3"/>
      <dgm:spPr/>
    </dgm:pt>
    <dgm:pt modelId="{95CC9058-FADA-43EE-8E93-406ADAD9D742}" type="pres">
      <dgm:prSet presAssocID="{B5C0EC99-EF44-4AB4-AC6E-ADF568A9745F}" presName="hierChild4" presStyleCnt="0"/>
      <dgm:spPr/>
    </dgm:pt>
    <dgm:pt modelId="{286A3C8D-14BA-4090-AE2C-D4BD21B44952}" type="pres">
      <dgm:prSet presAssocID="{B5C0EC99-EF44-4AB4-AC6E-ADF568A9745F}" presName="hierChild5" presStyleCnt="0"/>
      <dgm:spPr/>
    </dgm:pt>
    <dgm:pt modelId="{DFB381E3-5BF2-40B2-9430-3AAAFCA050E3}" type="pres">
      <dgm:prSet presAssocID="{0854496A-81BC-4A3A-9960-AA277A35AC7B}" presName="Name37" presStyleLbl="parChTrans1D2" presStyleIdx="1" presStyleCnt="3"/>
      <dgm:spPr/>
    </dgm:pt>
    <dgm:pt modelId="{18ED3716-D59D-4A36-9BA1-F54423003897}" type="pres">
      <dgm:prSet presAssocID="{52BCBEC5-6F87-4E51-8D5C-49C2FA24EB0F}" presName="hierRoot2" presStyleCnt="0">
        <dgm:presLayoutVars>
          <dgm:hierBranch val="init"/>
        </dgm:presLayoutVars>
      </dgm:prSet>
      <dgm:spPr/>
    </dgm:pt>
    <dgm:pt modelId="{333371F3-CA52-47FC-BF94-8E2CFB0DBE59}" type="pres">
      <dgm:prSet presAssocID="{52BCBEC5-6F87-4E51-8D5C-49C2FA24EB0F}" presName="rootComposite" presStyleCnt="0"/>
      <dgm:spPr/>
    </dgm:pt>
    <dgm:pt modelId="{50D72904-0DB6-41B1-9CFB-9C870F9EFDF0}" type="pres">
      <dgm:prSet presAssocID="{52BCBEC5-6F87-4E51-8D5C-49C2FA24EB0F}" presName="rootText" presStyleLbl="node2" presStyleIdx="1" presStyleCnt="3" custScaleX="144353" custScaleY="169152" custLinFactNeighborX="2441" custLinFactNeighborY="11830">
        <dgm:presLayoutVars>
          <dgm:chPref val="3"/>
        </dgm:presLayoutVars>
      </dgm:prSet>
      <dgm:spPr/>
    </dgm:pt>
    <dgm:pt modelId="{200961AB-713D-40FD-91A1-8650F0559965}" type="pres">
      <dgm:prSet presAssocID="{52BCBEC5-6F87-4E51-8D5C-49C2FA24EB0F}" presName="rootConnector" presStyleLbl="node2" presStyleIdx="1" presStyleCnt="3"/>
      <dgm:spPr/>
    </dgm:pt>
    <dgm:pt modelId="{F76F6E2C-E59A-4ECB-91C4-754E0AB918DC}" type="pres">
      <dgm:prSet presAssocID="{52BCBEC5-6F87-4E51-8D5C-49C2FA24EB0F}" presName="hierChild4" presStyleCnt="0"/>
      <dgm:spPr/>
    </dgm:pt>
    <dgm:pt modelId="{B48E935C-F2B5-42C5-842F-7419F8E63B31}" type="pres">
      <dgm:prSet presAssocID="{52BCBEC5-6F87-4E51-8D5C-49C2FA24EB0F}" presName="hierChild5" presStyleCnt="0"/>
      <dgm:spPr/>
    </dgm:pt>
    <dgm:pt modelId="{47A91811-8F0A-423E-B846-9A5BE41499DF}" type="pres">
      <dgm:prSet presAssocID="{0ABE74D6-5F72-47F1-90AB-12FBC26164D0}" presName="Name37" presStyleLbl="parChTrans1D2" presStyleIdx="2" presStyleCnt="3"/>
      <dgm:spPr/>
    </dgm:pt>
    <dgm:pt modelId="{FBC3E9F3-F2B3-44EF-A638-61C29F78E92B}" type="pres">
      <dgm:prSet presAssocID="{3DDB4BD4-1192-4668-A4EF-A46D927E559A}" presName="hierRoot2" presStyleCnt="0">
        <dgm:presLayoutVars>
          <dgm:hierBranch val="init"/>
        </dgm:presLayoutVars>
      </dgm:prSet>
      <dgm:spPr/>
    </dgm:pt>
    <dgm:pt modelId="{43643128-9457-4ED7-B831-AC4CF5C7A3B4}" type="pres">
      <dgm:prSet presAssocID="{3DDB4BD4-1192-4668-A4EF-A46D927E559A}" presName="rootComposite" presStyleCnt="0"/>
      <dgm:spPr/>
    </dgm:pt>
    <dgm:pt modelId="{25C965A3-0888-4C2D-9570-5142EC6F6529}" type="pres">
      <dgm:prSet presAssocID="{3DDB4BD4-1192-4668-A4EF-A46D927E559A}" presName="rootText" presStyleLbl="node2" presStyleIdx="2" presStyleCnt="3" custScaleX="134908" custScaleY="172367" custLinFactNeighborX="-2485" custLinFactNeighborY="3912">
        <dgm:presLayoutVars>
          <dgm:chPref val="3"/>
        </dgm:presLayoutVars>
      </dgm:prSet>
      <dgm:spPr/>
    </dgm:pt>
    <dgm:pt modelId="{2911FB80-8652-49D4-A39A-F3B35A0DAE5A}" type="pres">
      <dgm:prSet presAssocID="{3DDB4BD4-1192-4668-A4EF-A46D927E559A}" presName="rootConnector" presStyleLbl="node2" presStyleIdx="2" presStyleCnt="3"/>
      <dgm:spPr/>
    </dgm:pt>
    <dgm:pt modelId="{77172106-A595-4B46-904D-F414E4FBA922}" type="pres">
      <dgm:prSet presAssocID="{3DDB4BD4-1192-4668-A4EF-A46D927E559A}" presName="hierChild4" presStyleCnt="0"/>
      <dgm:spPr/>
    </dgm:pt>
    <dgm:pt modelId="{EC873876-3437-471B-A0B6-3AF57F459C27}" type="pres">
      <dgm:prSet presAssocID="{3DDB4BD4-1192-4668-A4EF-A46D927E559A}" presName="hierChild5" presStyleCnt="0"/>
      <dgm:spPr/>
    </dgm:pt>
    <dgm:pt modelId="{4FE18141-A1AE-4EC1-8BD3-54FFE549CFC6}" type="pres">
      <dgm:prSet presAssocID="{0000F989-2472-4CFD-8027-7C7B06DD2627}" presName="Name111" presStyleLbl="parChTrans1D3" presStyleIdx="0" presStyleCnt="2"/>
      <dgm:spPr/>
    </dgm:pt>
    <dgm:pt modelId="{D013899E-06F2-4B91-91A0-03BB7385DB13}" type="pres">
      <dgm:prSet presAssocID="{49D67C0B-20C5-4D52-A563-F36DC0969978}" presName="hierRoot3" presStyleCnt="0">
        <dgm:presLayoutVars>
          <dgm:hierBranch val="init"/>
        </dgm:presLayoutVars>
      </dgm:prSet>
      <dgm:spPr/>
    </dgm:pt>
    <dgm:pt modelId="{BE51766D-5203-4FA8-845F-E7F65744858F}" type="pres">
      <dgm:prSet presAssocID="{49D67C0B-20C5-4D52-A563-F36DC0969978}" presName="rootComposite3" presStyleCnt="0"/>
      <dgm:spPr/>
    </dgm:pt>
    <dgm:pt modelId="{B3CF4E50-2C3F-432A-807E-F7405635A3B7}" type="pres">
      <dgm:prSet presAssocID="{49D67C0B-20C5-4D52-A563-F36DC0969978}" presName="rootText3" presStyleLbl="asst2" presStyleIdx="0" presStyleCnt="3" custScaleX="143594" custScaleY="141573" custLinFactNeighborX="-14114" custLinFactNeighborY="10586">
        <dgm:presLayoutVars>
          <dgm:chPref val="3"/>
        </dgm:presLayoutVars>
      </dgm:prSet>
      <dgm:spPr/>
    </dgm:pt>
    <dgm:pt modelId="{F31344F9-D3DF-4C7D-A33D-2421DECD45EF}" type="pres">
      <dgm:prSet presAssocID="{49D67C0B-20C5-4D52-A563-F36DC0969978}" presName="rootConnector3" presStyleLbl="asst2" presStyleIdx="0" presStyleCnt="3"/>
      <dgm:spPr/>
    </dgm:pt>
    <dgm:pt modelId="{EC423493-16D6-4AB5-A024-C0C218CF58AD}" type="pres">
      <dgm:prSet presAssocID="{49D67C0B-20C5-4D52-A563-F36DC0969978}" presName="hierChild6" presStyleCnt="0"/>
      <dgm:spPr/>
    </dgm:pt>
    <dgm:pt modelId="{89D7448C-F81E-4F69-ABEF-AB2F1E900E18}" type="pres">
      <dgm:prSet presAssocID="{49D67C0B-20C5-4D52-A563-F36DC0969978}" presName="hierChild7" presStyleCnt="0"/>
      <dgm:spPr/>
    </dgm:pt>
    <dgm:pt modelId="{3E7254A2-A1CA-4412-9BD6-DB05943CD90C}" type="pres">
      <dgm:prSet presAssocID="{91B892D5-7D0A-4FA0-B50C-5C4EBE7C72EE}" presName="Name111" presStyleLbl="parChTrans1D4" presStyleIdx="0" presStyleCnt="2"/>
      <dgm:spPr/>
    </dgm:pt>
    <dgm:pt modelId="{102CEEA2-1B5D-45A5-AC3D-4A378FFC7D61}" type="pres">
      <dgm:prSet presAssocID="{C483C7A3-5545-4A44-BBC4-9A0B64A1BCB6}" presName="hierRoot3" presStyleCnt="0">
        <dgm:presLayoutVars>
          <dgm:hierBranch val="init"/>
        </dgm:presLayoutVars>
      </dgm:prSet>
      <dgm:spPr/>
    </dgm:pt>
    <dgm:pt modelId="{031E2907-2020-431D-B16A-C5FAC2DD5704}" type="pres">
      <dgm:prSet presAssocID="{C483C7A3-5545-4A44-BBC4-9A0B64A1BCB6}" presName="rootComposite3" presStyleCnt="0"/>
      <dgm:spPr/>
    </dgm:pt>
    <dgm:pt modelId="{84D7ACB9-5BD1-4CFB-A886-BAA2C2B37DE6}" type="pres">
      <dgm:prSet presAssocID="{C483C7A3-5545-4A44-BBC4-9A0B64A1BCB6}" presName="rootText3" presStyleLbl="asst2" presStyleIdx="1" presStyleCnt="3" custScaleX="117836" custScaleY="122713" custLinFactNeighborX="-46547" custLinFactNeighborY="-10939">
        <dgm:presLayoutVars>
          <dgm:chPref val="3"/>
        </dgm:presLayoutVars>
      </dgm:prSet>
      <dgm:spPr/>
    </dgm:pt>
    <dgm:pt modelId="{00C4D8BB-3F00-423F-A8DC-D8EB792B4C24}" type="pres">
      <dgm:prSet presAssocID="{C483C7A3-5545-4A44-BBC4-9A0B64A1BCB6}" presName="rootConnector3" presStyleLbl="asst2" presStyleIdx="1" presStyleCnt="3"/>
      <dgm:spPr/>
    </dgm:pt>
    <dgm:pt modelId="{D635BC00-1C81-4EE2-9F08-216350F6C6E2}" type="pres">
      <dgm:prSet presAssocID="{C483C7A3-5545-4A44-BBC4-9A0B64A1BCB6}" presName="hierChild6" presStyleCnt="0"/>
      <dgm:spPr/>
    </dgm:pt>
    <dgm:pt modelId="{49AA9932-2AC2-40C8-AE43-28FBEF41184F}" type="pres">
      <dgm:prSet presAssocID="{C483C7A3-5545-4A44-BBC4-9A0B64A1BCB6}" presName="hierChild7" presStyleCnt="0"/>
      <dgm:spPr/>
    </dgm:pt>
    <dgm:pt modelId="{D467A514-5350-48AC-B778-E97491E2A3F6}" type="pres">
      <dgm:prSet presAssocID="{AF151190-1C03-408A-99BB-94654953BBD8}" presName="Name111" presStyleLbl="parChTrans1D3" presStyleIdx="1" presStyleCnt="2"/>
      <dgm:spPr/>
    </dgm:pt>
    <dgm:pt modelId="{BD3FD153-6756-426B-918A-2B4C03D15A84}" type="pres">
      <dgm:prSet presAssocID="{5C2CADF2-2F14-4740-8F94-582BDA24AED4}" presName="hierRoot3" presStyleCnt="0">
        <dgm:presLayoutVars>
          <dgm:hierBranch val="init"/>
        </dgm:presLayoutVars>
      </dgm:prSet>
      <dgm:spPr/>
    </dgm:pt>
    <dgm:pt modelId="{6B2DE815-41A1-4245-A70F-1885F09CEB9D}" type="pres">
      <dgm:prSet presAssocID="{5C2CADF2-2F14-4740-8F94-582BDA24AED4}" presName="rootComposite3" presStyleCnt="0"/>
      <dgm:spPr/>
    </dgm:pt>
    <dgm:pt modelId="{709D90A7-CB09-4351-A6E8-335DAC9E4893}" type="pres">
      <dgm:prSet presAssocID="{5C2CADF2-2F14-4740-8F94-582BDA24AED4}" presName="rootText3" presStyleLbl="asst2" presStyleIdx="2" presStyleCnt="3" custScaleX="140808" custScaleY="146300" custLinFactNeighborX="14103" custLinFactNeighborY="8225">
        <dgm:presLayoutVars>
          <dgm:chPref val="3"/>
        </dgm:presLayoutVars>
      </dgm:prSet>
      <dgm:spPr/>
    </dgm:pt>
    <dgm:pt modelId="{2505CA47-F567-474C-9D9A-CFB94C6756A0}" type="pres">
      <dgm:prSet presAssocID="{5C2CADF2-2F14-4740-8F94-582BDA24AED4}" presName="rootConnector3" presStyleLbl="asst2" presStyleIdx="2" presStyleCnt="3"/>
      <dgm:spPr/>
    </dgm:pt>
    <dgm:pt modelId="{7F362B1E-D56D-4CE5-B63F-179FA9EAFD2C}" type="pres">
      <dgm:prSet presAssocID="{5C2CADF2-2F14-4740-8F94-582BDA24AED4}" presName="hierChild6" presStyleCnt="0"/>
      <dgm:spPr/>
    </dgm:pt>
    <dgm:pt modelId="{E24E73A2-3583-4DE9-B861-5F8D0805CA06}" type="pres">
      <dgm:prSet presAssocID="{CD485DC2-C5ED-49E6-8644-10217EA6E055}" presName="Name37" presStyleLbl="parChTrans1D4" presStyleIdx="1" presStyleCnt="2"/>
      <dgm:spPr/>
    </dgm:pt>
    <dgm:pt modelId="{2659876A-4CBC-4FEB-99B9-7CEF8970810A}" type="pres">
      <dgm:prSet presAssocID="{0D2FEE22-0674-4B32-BE1F-4BF0820EA063}" presName="hierRoot2" presStyleCnt="0">
        <dgm:presLayoutVars>
          <dgm:hierBranch val="init"/>
        </dgm:presLayoutVars>
      </dgm:prSet>
      <dgm:spPr/>
    </dgm:pt>
    <dgm:pt modelId="{EBB4598D-1109-4540-9038-4E7FBF99DFC0}" type="pres">
      <dgm:prSet presAssocID="{0D2FEE22-0674-4B32-BE1F-4BF0820EA063}" presName="rootComposite" presStyleCnt="0"/>
      <dgm:spPr/>
    </dgm:pt>
    <dgm:pt modelId="{ECD58B33-34B6-458F-B2EA-9E0F7AD34D88}" type="pres">
      <dgm:prSet presAssocID="{0D2FEE22-0674-4B32-BE1F-4BF0820EA063}" presName="rootText" presStyleLbl="node4" presStyleIdx="0" presStyleCnt="1" custScaleX="119678" custScaleY="117921" custLinFactNeighborX="34650" custLinFactNeighborY="-17035">
        <dgm:presLayoutVars>
          <dgm:chPref val="3"/>
        </dgm:presLayoutVars>
      </dgm:prSet>
      <dgm:spPr/>
    </dgm:pt>
    <dgm:pt modelId="{A13ECBBB-81DA-41AC-A647-F56F6C635D7A}" type="pres">
      <dgm:prSet presAssocID="{0D2FEE22-0674-4B32-BE1F-4BF0820EA063}" presName="rootConnector" presStyleLbl="node4" presStyleIdx="0" presStyleCnt="1"/>
      <dgm:spPr/>
    </dgm:pt>
    <dgm:pt modelId="{AB7A5F70-887C-4660-8847-684B127CCC26}" type="pres">
      <dgm:prSet presAssocID="{0D2FEE22-0674-4B32-BE1F-4BF0820EA063}" presName="hierChild4" presStyleCnt="0"/>
      <dgm:spPr/>
    </dgm:pt>
    <dgm:pt modelId="{6ADC0B6C-BCC3-4219-9C6D-90AB78B3EE07}" type="pres">
      <dgm:prSet presAssocID="{0D2FEE22-0674-4B32-BE1F-4BF0820EA063}" presName="hierChild5" presStyleCnt="0"/>
      <dgm:spPr/>
    </dgm:pt>
    <dgm:pt modelId="{AE2EDA63-E223-4DC2-93A4-E2AF0C581746}" type="pres">
      <dgm:prSet presAssocID="{5C2CADF2-2F14-4740-8F94-582BDA24AED4}" presName="hierChild7" presStyleCnt="0"/>
      <dgm:spPr/>
    </dgm:pt>
    <dgm:pt modelId="{04F40532-0343-496A-8649-239C07DCEAB7}" type="pres">
      <dgm:prSet presAssocID="{ADABBEEF-A6FE-4638-B53D-2DD046958E18}" presName="hierChild3" presStyleCnt="0"/>
      <dgm:spPr/>
    </dgm:pt>
  </dgm:ptLst>
  <dgm:cxnLst>
    <dgm:cxn modelId="{8A2B6100-F813-4C39-AC65-EE1CF05633D6}" srcId="{ADABBEEF-A6FE-4638-B53D-2DD046958E18}" destId="{3DDB4BD4-1192-4668-A4EF-A46D927E559A}" srcOrd="2" destOrd="0" parTransId="{0ABE74D6-5F72-47F1-90AB-12FBC26164D0}" sibTransId="{3A8AA06C-C9FD-453E-B1A0-8D8FA608407B}"/>
    <dgm:cxn modelId="{13D9E801-3417-40BD-BB89-2B5AEFA17892}" type="presOf" srcId="{CD485DC2-C5ED-49E6-8644-10217EA6E055}" destId="{E24E73A2-3583-4DE9-B861-5F8D0805CA06}" srcOrd="0" destOrd="0" presId="urn:microsoft.com/office/officeart/2005/8/layout/orgChart1"/>
    <dgm:cxn modelId="{68C10716-72A0-4699-AE8D-2F3C5DEF9207}" type="presOf" srcId="{ADABBEEF-A6FE-4638-B53D-2DD046958E18}" destId="{3573EB21-9219-4089-82BE-FF1C75CB2B91}" srcOrd="0" destOrd="0" presId="urn:microsoft.com/office/officeart/2005/8/layout/orgChart1"/>
    <dgm:cxn modelId="{C7C07919-A291-4852-AA69-DA530D136E84}" type="presOf" srcId="{0D2FEE22-0674-4B32-BE1F-4BF0820EA063}" destId="{ECD58B33-34B6-458F-B2EA-9E0F7AD34D88}" srcOrd="0" destOrd="0" presId="urn:microsoft.com/office/officeart/2005/8/layout/orgChart1"/>
    <dgm:cxn modelId="{C96FBD1E-2B18-4415-A16A-75DA47759C7D}" type="presOf" srcId="{49D67C0B-20C5-4D52-A563-F36DC0969978}" destId="{B3CF4E50-2C3F-432A-807E-F7405635A3B7}" srcOrd="0" destOrd="0" presId="urn:microsoft.com/office/officeart/2005/8/layout/orgChart1"/>
    <dgm:cxn modelId="{F2732B20-8DC1-4411-B4A7-2C12F3D60527}" type="presOf" srcId="{80397B7B-8631-47C4-8717-8E570BCFCFE3}" destId="{29901C5A-4217-4DAD-9633-47EBD948093C}" srcOrd="0" destOrd="0" presId="urn:microsoft.com/office/officeart/2005/8/layout/orgChart1"/>
    <dgm:cxn modelId="{E2F5426E-786B-4B53-80BC-6683F4DA115C}" type="presOf" srcId="{5C2CADF2-2F14-4740-8F94-582BDA24AED4}" destId="{709D90A7-CB09-4351-A6E8-335DAC9E4893}" srcOrd="0" destOrd="0" presId="urn:microsoft.com/office/officeart/2005/8/layout/orgChart1"/>
    <dgm:cxn modelId="{3C070D72-CF4E-4CD8-8C8E-A4D7AD51E05D}" type="presOf" srcId="{52BCBEC5-6F87-4E51-8D5C-49C2FA24EB0F}" destId="{50D72904-0DB6-41B1-9CFB-9C870F9EFDF0}" srcOrd="0" destOrd="0" presId="urn:microsoft.com/office/officeart/2005/8/layout/orgChart1"/>
    <dgm:cxn modelId="{DC1F2752-10B0-4DAF-9079-32863E194452}" type="presOf" srcId="{91B892D5-7D0A-4FA0-B50C-5C4EBE7C72EE}" destId="{3E7254A2-A1CA-4412-9BD6-DB05943CD90C}" srcOrd="0" destOrd="0" presId="urn:microsoft.com/office/officeart/2005/8/layout/orgChart1"/>
    <dgm:cxn modelId="{EA1D0E73-2CF8-4AAB-9258-482F1AA9B537}" type="presOf" srcId="{3DDB4BD4-1192-4668-A4EF-A46D927E559A}" destId="{25C965A3-0888-4C2D-9570-5142EC6F6529}" srcOrd="0" destOrd="0" presId="urn:microsoft.com/office/officeart/2005/8/layout/orgChart1"/>
    <dgm:cxn modelId="{DB27AD55-CEAF-4970-A32C-0C8469992211}" type="presOf" srcId="{0854496A-81BC-4A3A-9960-AA277A35AC7B}" destId="{DFB381E3-5BF2-40B2-9430-3AAAFCA050E3}" srcOrd="0" destOrd="0" presId="urn:microsoft.com/office/officeart/2005/8/layout/orgChart1"/>
    <dgm:cxn modelId="{BF88EB55-7AF5-42F2-8A17-49CA247D1914}" srcId="{ADABBEEF-A6FE-4638-B53D-2DD046958E18}" destId="{B5C0EC99-EF44-4AB4-AC6E-ADF568A9745F}" srcOrd="0" destOrd="0" parTransId="{ABFFF5C8-8899-4DF9-B063-5441744A98B7}" sibTransId="{3AEB0DB6-61AF-4347-8C8F-8DF5F785D6B8}"/>
    <dgm:cxn modelId="{6A037057-6FBE-4D18-A575-767DC5BC5BD6}" type="presOf" srcId="{52BCBEC5-6F87-4E51-8D5C-49C2FA24EB0F}" destId="{200961AB-713D-40FD-91A1-8650F0559965}" srcOrd="1" destOrd="0" presId="urn:microsoft.com/office/officeart/2005/8/layout/orgChart1"/>
    <dgm:cxn modelId="{E5822159-8A65-4379-A649-FBF140017A50}" type="presOf" srcId="{0D2FEE22-0674-4B32-BE1F-4BF0820EA063}" destId="{A13ECBBB-81DA-41AC-A647-F56F6C635D7A}" srcOrd="1" destOrd="0" presId="urn:microsoft.com/office/officeart/2005/8/layout/orgChart1"/>
    <dgm:cxn modelId="{C2971F7D-1EA9-491D-B06E-E763525CCF20}" type="presOf" srcId="{49D67C0B-20C5-4D52-A563-F36DC0969978}" destId="{F31344F9-D3DF-4C7D-A33D-2421DECD45EF}" srcOrd="1" destOrd="0" presId="urn:microsoft.com/office/officeart/2005/8/layout/orgChart1"/>
    <dgm:cxn modelId="{F41F8E85-41F9-4E09-8135-A2198DBCDEB1}" type="presOf" srcId="{B5C0EC99-EF44-4AB4-AC6E-ADF568A9745F}" destId="{5807E627-F580-45F6-A643-D32E627F072F}" srcOrd="0" destOrd="0" presId="urn:microsoft.com/office/officeart/2005/8/layout/orgChart1"/>
    <dgm:cxn modelId="{704D6487-8863-4ECA-A5E0-FC5ABE3CBE37}" srcId="{ADABBEEF-A6FE-4638-B53D-2DD046958E18}" destId="{52BCBEC5-6F87-4E51-8D5C-49C2FA24EB0F}" srcOrd="1" destOrd="0" parTransId="{0854496A-81BC-4A3A-9960-AA277A35AC7B}" sibTransId="{FBF1982B-CA68-4D95-AA8E-9D099C793222}"/>
    <dgm:cxn modelId="{DA21B893-01CC-4723-BD77-7800EA440B41}" type="presOf" srcId="{ABFFF5C8-8899-4DF9-B063-5441744A98B7}" destId="{7951A211-1E44-46C1-AC87-FA6850E8AB15}" srcOrd="0" destOrd="0" presId="urn:microsoft.com/office/officeart/2005/8/layout/orgChart1"/>
    <dgm:cxn modelId="{663E2794-99D4-4CFE-A26B-9E1798D01817}" type="presOf" srcId="{3DDB4BD4-1192-4668-A4EF-A46D927E559A}" destId="{2911FB80-8652-49D4-A39A-F3B35A0DAE5A}" srcOrd="1" destOrd="0" presId="urn:microsoft.com/office/officeart/2005/8/layout/orgChart1"/>
    <dgm:cxn modelId="{B23E35A1-D533-4C94-BB8B-C2F3377C1E5E}" srcId="{5C2CADF2-2F14-4740-8F94-582BDA24AED4}" destId="{0D2FEE22-0674-4B32-BE1F-4BF0820EA063}" srcOrd="0" destOrd="0" parTransId="{CD485DC2-C5ED-49E6-8644-10217EA6E055}" sibTransId="{FA930593-311D-4AF5-8F82-082075D18FE5}"/>
    <dgm:cxn modelId="{6FF026A4-F512-41C3-B78F-82C30E65FDBD}" type="presOf" srcId="{5C2CADF2-2F14-4740-8F94-582BDA24AED4}" destId="{2505CA47-F567-474C-9D9A-CFB94C6756A0}" srcOrd="1" destOrd="0" presId="urn:microsoft.com/office/officeart/2005/8/layout/orgChart1"/>
    <dgm:cxn modelId="{BFB60FA8-BF50-4C9B-B5B6-7B7A8E246B15}" srcId="{3DDB4BD4-1192-4668-A4EF-A46D927E559A}" destId="{49D67C0B-20C5-4D52-A563-F36DC0969978}" srcOrd="0" destOrd="0" parTransId="{0000F989-2472-4CFD-8027-7C7B06DD2627}" sibTransId="{7A5B7BC6-9135-4035-8876-641DDC2A50B0}"/>
    <dgm:cxn modelId="{8291ACAB-EC46-4FE7-9C97-0B881215DABA}" type="presOf" srcId="{0ABE74D6-5F72-47F1-90AB-12FBC26164D0}" destId="{47A91811-8F0A-423E-B846-9A5BE41499DF}" srcOrd="0" destOrd="0" presId="urn:microsoft.com/office/officeart/2005/8/layout/orgChart1"/>
    <dgm:cxn modelId="{C99739B0-45F4-4F8E-AE4E-09DCC713D6A7}" srcId="{80397B7B-8631-47C4-8717-8E570BCFCFE3}" destId="{ADABBEEF-A6FE-4638-B53D-2DD046958E18}" srcOrd="0" destOrd="0" parTransId="{559260B1-BE3F-42B2-B7D1-C6AB3F33A104}" sibTransId="{21C79259-197B-4827-BDED-948F519D2B91}"/>
    <dgm:cxn modelId="{02C635CA-D81D-473B-AF0D-D8885FAF58A3}" type="presOf" srcId="{C483C7A3-5545-4A44-BBC4-9A0B64A1BCB6}" destId="{84D7ACB9-5BD1-4CFB-A886-BAA2C2B37DE6}" srcOrd="0" destOrd="0" presId="urn:microsoft.com/office/officeart/2005/8/layout/orgChart1"/>
    <dgm:cxn modelId="{A4A328CB-DAB1-4187-A6E1-24847E4E82DE}" srcId="{49D67C0B-20C5-4D52-A563-F36DC0969978}" destId="{C483C7A3-5545-4A44-BBC4-9A0B64A1BCB6}" srcOrd="0" destOrd="0" parTransId="{91B892D5-7D0A-4FA0-B50C-5C4EBE7C72EE}" sibTransId="{EF489F2E-00E6-43BD-B130-FE972A21F859}"/>
    <dgm:cxn modelId="{4A1068CC-9467-441E-A74F-EDAC5E09F5F5}" type="presOf" srcId="{C483C7A3-5545-4A44-BBC4-9A0B64A1BCB6}" destId="{00C4D8BB-3F00-423F-A8DC-D8EB792B4C24}" srcOrd="1" destOrd="0" presId="urn:microsoft.com/office/officeart/2005/8/layout/orgChart1"/>
    <dgm:cxn modelId="{FD5232D9-3BFE-44F0-B0E3-B07A34FEC97B}" type="presOf" srcId="{0000F989-2472-4CFD-8027-7C7B06DD2627}" destId="{4FE18141-A1AE-4EC1-8BD3-54FFE549CFC6}" srcOrd="0" destOrd="0" presId="urn:microsoft.com/office/officeart/2005/8/layout/orgChart1"/>
    <dgm:cxn modelId="{FB53BDE1-6AA1-429C-8AC0-A1CCB804ED70}" type="presOf" srcId="{ADABBEEF-A6FE-4638-B53D-2DD046958E18}" destId="{3DEE9A04-86DC-4230-9A79-F13939989375}" srcOrd="1" destOrd="0" presId="urn:microsoft.com/office/officeart/2005/8/layout/orgChart1"/>
    <dgm:cxn modelId="{D1841FEB-F1C6-41D7-932E-8FC009FF0572}" type="presOf" srcId="{B5C0EC99-EF44-4AB4-AC6E-ADF568A9745F}" destId="{5C92405E-E1D4-4C7B-9EC4-C9B74D5EF896}" srcOrd="1" destOrd="0" presId="urn:microsoft.com/office/officeart/2005/8/layout/orgChart1"/>
    <dgm:cxn modelId="{DFDD5EF3-E4A8-4689-BE5B-B35F41881217}" type="presOf" srcId="{AF151190-1C03-408A-99BB-94654953BBD8}" destId="{D467A514-5350-48AC-B778-E97491E2A3F6}" srcOrd="0" destOrd="0" presId="urn:microsoft.com/office/officeart/2005/8/layout/orgChart1"/>
    <dgm:cxn modelId="{1A5904F6-1E8D-4DB6-ACE8-8831D7BEA22F}" srcId="{3DDB4BD4-1192-4668-A4EF-A46D927E559A}" destId="{5C2CADF2-2F14-4740-8F94-582BDA24AED4}" srcOrd="1" destOrd="0" parTransId="{AF151190-1C03-408A-99BB-94654953BBD8}" sibTransId="{C90B898B-AABD-412F-9673-FBFB21A9E179}"/>
    <dgm:cxn modelId="{8372E437-0E4D-4CC2-A08C-CCA903FE70EC}" type="presParOf" srcId="{29901C5A-4217-4DAD-9633-47EBD948093C}" destId="{4A92C570-FEB3-45C4-9151-4D3D18A789AD}" srcOrd="0" destOrd="0" presId="urn:microsoft.com/office/officeart/2005/8/layout/orgChart1"/>
    <dgm:cxn modelId="{E7447353-2FB7-4D6E-A1A1-4509E67B06DC}" type="presParOf" srcId="{4A92C570-FEB3-45C4-9151-4D3D18A789AD}" destId="{FEC06262-C842-4F28-B3AB-D3558905BA2C}" srcOrd="0" destOrd="0" presId="urn:microsoft.com/office/officeart/2005/8/layout/orgChart1"/>
    <dgm:cxn modelId="{6404F122-BFAE-4A34-8746-7B29AB388C0C}" type="presParOf" srcId="{FEC06262-C842-4F28-B3AB-D3558905BA2C}" destId="{3573EB21-9219-4089-82BE-FF1C75CB2B91}" srcOrd="0" destOrd="0" presId="urn:microsoft.com/office/officeart/2005/8/layout/orgChart1"/>
    <dgm:cxn modelId="{68F7A3A7-E5C0-4D7B-B92B-790D95E9AB38}" type="presParOf" srcId="{FEC06262-C842-4F28-B3AB-D3558905BA2C}" destId="{3DEE9A04-86DC-4230-9A79-F13939989375}" srcOrd="1" destOrd="0" presId="urn:microsoft.com/office/officeart/2005/8/layout/orgChart1"/>
    <dgm:cxn modelId="{01DCBD6E-6A96-4C52-8127-D2938146F732}" type="presParOf" srcId="{4A92C570-FEB3-45C4-9151-4D3D18A789AD}" destId="{C8BBDEC2-2598-43AC-9462-20251BE9D85B}" srcOrd="1" destOrd="0" presId="urn:microsoft.com/office/officeart/2005/8/layout/orgChart1"/>
    <dgm:cxn modelId="{3F757949-1097-4EF4-B750-CB871FD594AE}" type="presParOf" srcId="{C8BBDEC2-2598-43AC-9462-20251BE9D85B}" destId="{7951A211-1E44-46C1-AC87-FA6850E8AB15}" srcOrd="0" destOrd="0" presId="urn:microsoft.com/office/officeart/2005/8/layout/orgChart1"/>
    <dgm:cxn modelId="{AEC18E1A-9A2C-4B9F-86A1-954D7600B7F3}" type="presParOf" srcId="{C8BBDEC2-2598-43AC-9462-20251BE9D85B}" destId="{F49A7AED-06BC-4A79-8A0A-5CB93569F305}" srcOrd="1" destOrd="0" presId="urn:microsoft.com/office/officeart/2005/8/layout/orgChart1"/>
    <dgm:cxn modelId="{8F892ED0-955C-480D-A2E8-60BC3DEADDA3}" type="presParOf" srcId="{F49A7AED-06BC-4A79-8A0A-5CB93569F305}" destId="{A368CB0A-4F77-42D3-A6C9-C9A1433EA97E}" srcOrd="0" destOrd="0" presId="urn:microsoft.com/office/officeart/2005/8/layout/orgChart1"/>
    <dgm:cxn modelId="{4900110B-DC59-4178-9DC3-1DB49B8F9ACF}" type="presParOf" srcId="{A368CB0A-4F77-42D3-A6C9-C9A1433EA97E}" destId="{5807E627-F580-45F6-A643-D32E627F072F}" srcOrd="0" destOrd="0" presId="urn:microsoft.com/office/officeart/2005/8/layout/orgChart1"/>
    <dgm:cxn modelId="{3C758303-153D-4D2B-86D2-F2903851AC7C}" type="presParOf" srcId="{A368CB0A-4F77-42D3-A6C9-C9A1433EA97E}" destId="{5C92405E-E1D4-4C7B-9EC4-C9B74D5EF896}" srcOrd="1" destOrd="0" presId="urn:microsoft.com/office/officeart/2005/8/layout/orgChart1"/>
    <dgm:cxn modelId="{E0B964FE-E412-4856-9A34-1C9E32B2D885}" type="presParOf" srcId="{F49A7AED-06BC-4A79-8A0A-5CB93569F305}" destId="{95CC9058-FADA-43EE-8E93-406ADAD9D742}" srcOrd="1" destOrd="0" presId="urn:microsoft.com/office/officeart/2005/8/layout/orgChart1"/>
    <dgm:cxn modelId="{7A0C62E4-EEFA-4E8E-857A-BE9467F205B9}" type="presParOf" srcId="{F49A7AED-06BC-4A79-8A0A-5CB93569F305}" destId="{286A3C8D-14BA-4090-AE2C-D4BD21B44952}" srcOrd="2" destOrd="0" presId="urn:microsoft.com/office/officeart/2005/8/layout/orgChart1"/>
    <dgm:cxn modelId="{0D0759C7-2FA5-47B9-87C2-00FABA087088}" type="presParOf" srcId="{C8BBDEC2-2598-43AC-9462-20251BE9D85B}" destId="{DFB381E3-5BF2-40B2-9430-3AAAFCA050E3}" srcOrd="2" destOrd="0" presId="urn:microsoft.com/office/officeart/2005/8/layout/orgChart1"/>
    <dgm:cxn modelId="{0A1DB2B1-1D6B-4388-823D-E63D18307E4F}" type="presParOf" srcId="{C8BBDEC2-2598-43AC-9462-20251BE9D85B}" destId="{18ED3716-D59D-4A36-9BA1-F54423003897}" srcOrd="3" destOrd="0" presId="urn:microsoft.com/office/officeart/2005/8/layout/orgChart1"/>
    <dgm:cxn modelId="{E00CCD60-3A8A-438A-A87E-01168EF99329}" type="presParOf" srcId="{18ED3716-D59D-4A36-9BA1-F54423003897}" destId="{333371F3-CA52-47FC-BF94-8E2CFB0DBE59}" srcOrd="0" destOrd="0" presId="urn:microsoft.com/office/officeart/2005/8/layout/orgChart1"/>
    <dgm:cxn modelId="{CD5DA1A0-8174-4437-B42D-4B0D960D2549}" type="presParOf" srcId="{333371F3-CA52-47FC-BF94-8E2CFB0DBE59}" destId="{50D72904-0DB6-41B1-9CFB-9C870F9EFDF0}" srcOrd="0" destOrd="0" presId="urn:microsoft.com/office/officeart/2005/8/layout/orgChart1"/>
    <dgm:cxn modelId="{999A379C-DE56-4965-84FC-821D5331E213}" type="presParOf" srcId="{333371F3-CA52-47FC-BF94-8E2CFB0DBE59}" destId="{200961AB-713D-40FD-91A1-8650F0559965}" srcOrd="1" destOrd="0" presId="urn:microsoft.com/office/officeart/2005/8/layout/orgChart1"/>
    <dgm:cxn modelId="{249ED70D-5982-499C-821A-8FBA9966DB39}" type="presParOf" srcId="{18ED3716-D59D-4A36-9BA1-F54423003897}" destId="{F76F6E2C-E59A-4ECB-91C4-754E0AB918DC}" srcOrd="1" destOrd="0" presId="urn:microsoft.com/office/officeart/2005/8/layout/orgChart1"/>
    <dgm:cxn modelId="{F258F3C3-4C61-46FE-BBAA-69B5801C74E8}" type="presParOf" srcId="{18ED3716-D59D-4A36-9BA1-F54423003897}" destId="{B48E935C-F2B5-42C5-842F-7419F8E63B31}" srcOrd="2" destOrd="0" presId="urn:microsoft.com/office/officeart/2005/8/layout/orgChart1"/>
    <dgm:cxn modelId="{B198D6CA-5651-4FCE-90C3-84F06A59CB14}" type="presParOf" srcId="{C8BBDEC2-2598-43AC-9462-20251BE9D85B}" destId="{47A91811-8F0A-423E-B846-9A5BE41499DF}" srcOrd="4" destOrd="0" presId="urn:microsoft.com/office/officeart/2005/8/layout/orgChart1"/>
    <dgm:cxn modelId="{2EA4BD84-F08D-4392-84C2-F5F606589DAC}" type="presParOf" srcId="{C8BBDEC2-2598-43AC-9462-20251BE9D85B}" destId="{FBC3E9F3-F2B3-44EF-A638-61C29F78E92B}" srcOrd="5" destOrd="0" presId="urn:microsoft.com/office/officeart/2005/8/layout/orgChart1"/>
    <dgm:cxn modelId="{A5CA68E0-4C52-4A16-BEAC-9C9E5FD09BE2}" type="presParOf" srcId="{FBC3E9F3-F2B3-44EF-A638-61C29F78E92B}" destId="{43643128-9457-4ED7-B831-AC4CF5C7A3B4}" srcOrd="0" destOrd="0" presId="urn:microsoft.com/office/officeart/2005/8/layout/orgChart1"/>
    <dgm:cxn modelId="{361D4717-FC32-4626-BE51-99CEF54FCFA9}" type="presParOf" srcId="{43643128-9457-4ED7-B831-AC4CF5C7A3B4}" destId="{25C965A3-0888-4C2D-9570-5142EC6F6529}" srcOrd="0" destOrd="0" presId="urn:microsoft.com/office/officeart/2005/8/layout/orgChart1"/>
    <dgm:cxn modelId="{0BC1AF5C-3B42-4D8E-96CD-0BFE319F91E3}" type="presParOf" srcId="{43643128-9457-4ED7-B831-AC4CF5C7A3B4}" destId="{2911FB80-8652-49D4-A39A-F3B35A0DAE5A}" srcOrd="1" destOrd="0" presId="urn:microsoft.com/office/officeart/2005/8/layout/orgChart1"/>
    <dgm:cxn modelId="{C0A681F9-E5E4-486F-B937-40F0AB6AEBD9}" type="presParOf" srcId="{FBC3E9F3-F2B3-44EF-A638-61C29F78E92B}" destId="{77172106-A595-4B46-904D-F414E4FBA922}" srcOrd="1" destOrd="0" presId="urn:microsoft.com/office/officeart/2005/8/layout/orgChart1"/>
    <dgm:cxn modelId="{E31118D4-DA78-4E0A-88F6-7FF72DF300B6}" type="presParOf" srcId="{FBC3E9F3-F2B3-44EF-A638-61C29F78E92B}" destId="{EC873876-3437-471B-A0B6-3AF57F459C27}" srcOrd="2" destOrd="0" presId="urn:microsoft.com/office/officeart/2005/8/layout/orgChart1"/>
    <dgm:cxn modelId="{CC975674-6ADF-4958-A599-096130F273C3}" type="presParOf" srcId="{EC873876-3437-471B-A0B6-3AF57F459C27}" destId="{4FE18141-A1AE-4EC1-8BD3-54FFE549CFC6}" srcOrd="0" destOrd="0" presId="urn:microsoft.com/office/officeart/2005/8/layout/orgChart1"/>
    <dgm:cxn modelId="{29F53DF5-3A81-413E-BE80-2A8B62182519}" type="presParOf" srcId="{EC873876-3437-471B-A0B6-3AF57F459C27}" destId="{D013899E-06F2-4B91-91A0-03BB7385DB13}" srcOrd="1" destOrd="0" presId="urn:microsoft.com/office/officeart/2005/8/layout/orgChart1"/>
    <dgm:cxn modelId="{8C3EE66B-3736-4ABC-8E00-B6095CD8A968}" type="presParOf" srcId="{D013899E-06F2-4B91-91A0-03BB7385DB13}" destId="{BE51766D-5203-4FA8-845F-E7F65744858F}" srcOrd="0" destOrd="0" presId="urn:microsoft.com/office/officeart/2005/8/layout/orgChart1"/>
    <dgm:cxn modelId="{E2D62F90-359E-4F9B-A39D-9B8D2F60C91D}" type="presParOf" srcId="{BE51766D-5203-4FA8-845F-E7F65744858F}" destId="{B3CF4E50-2C3F-432A-807E-F7405635A3B7}" srcOrd="0" destOrd="0" presId="urn:microsoft.com/office/officeart/2005/8/layout/orgChart1"/>
    <dgm:cxn modelId="{7685FD45-E914-489E-9B91-C162E75436E7}" type="presParOf" srcId="{BE51766D-5203-4FA8-845F-E7F65744858F}" destId="{F31344F9-D3DF-4C7D-A33D-2421DECD45EF}" srcOrd="1" destOrd="0" presId="urn:microsoft.com/office/officeart/2005/8/layout/orgChart1"/>
    <dgm:cxn modelId="{36C1F9DE-B21E-4CBC-B527-1A7E29268098}" type="presParOf" srcId="{D013899E-06F2-4B91-91A0-03BB7385DB13}" destId="{EC423493-16D6-4AB5-A024-C0C218CF58AD}" srcOrd="1" destOrd="0" presId="urn:microsoft.com/office/officeart/2005/8/layout/orgChart1"/>
    <dgm:cxn modelId="{80632F8A-017C-4FC7-8D16-5C508B4F4088}" type="presParOf" srcId="{D013899E-06F2-4B91-91A0-03BB7385DB13}" destId="{89D7448C-F81E-4F69-ABEF-AB2F1E900E18}" srcOrd="2" destOrd="0" presId="urn:microsoft.com/office/officeart/2005/8/layout/orgChart1"/>
    <dgm:cxn modelId="{A76535F6-217F-4329-B43F-1EDF6FB39B6E}" type="presParOf" srcId="{89D7448C-F81E-4F69-ABEF-AB2F1E900E18}" destId="{3E7254A2-A1CA-4412-9BD6-DB05943CD90C}" srcOrd="0" destOrd="0" presId="urn:microsoft.com/office/officeart/2005/8/layout/orgChart1"/>
    <dgm:cxn modelId="{BFA10A85-B16F-415F-A692-A2C6F7A66534}" type="presParOf" srcId="{89D7448C-F81E-4F69-ABEF-AB2F1E900E18}" destId="{102CEEA2-1B5D-45A5-AC3D-4A378FFC7D61}" srcOrd="1" destOrd="0" presId="urn:microsoft.com/office/officeart/2005/8/layout/orgChart1"/>
    <dgm:cxn modelId="{F6FD9878-C160-4F10-8ACF-C7122A317D87}" type="presParOf" srcId="{102CEEA2-1B5D-45A5-AC3D-4A378FFC7D61}" destId="{031E2907-2020-431D-B16A-C5FAC2DD5704}" srcOrd="0" destOrd="0" presId="urn:microsoft.com/office/officeart/2005/8/layout/orgChart1"/>
    <dgm:cxn modelId="{EF261389-AFDD-442C-A2A0-314D39E4662E}" type="presParOf" srcId="{031E2907-2020-431D-B16A-C5FAC2DD5704}" destId="{84D7ACB9-5BD1-4CFB-A886-BAA2C2B37DE6}" srcOrd="0" destOrd="0" presId="urn:microsoft.com/office/officeart/2005/8/layout/orgChart1"/>
    <dgm:cxn modelId="{90BF2DFE-8D96-4D35-9186-A9AD5B7988A7}" type="presParOf" srcId="{031E2907-2020-431D-B16A-C5FAC2DD5704}" destId="{00C4D8BB-3F00-423F-A8DC-D8EB792B4C24}" srcOrd="1" destOrd="0" presId="urn:microsoft.com/office/officeart/2005/8/layout/orgChart1"/>
    <dgm:cxn modelId="{CB3E7F08-A758-47AF-AED2-F32B76F74C6A}" type="presParOf" srcId="{102CEEA2-1B5D-45A5-AC3D-4A378FFC7D61}" destId="{D635BC00-1C81-4EE2-9F08-216350F6C6E2}" srcOrd="1" destOrd="0" presId="urn:microsoft.com/office/officeart/2005/8/layout/orgChart1"/>
    <dgm:cxn modelId="{CA69667E-48D1-4E1D-A400-140613FD0490}" type="presParOf" srcId="{102CEEA2-1B5D-45A5-AC3D-4A378FFC7D61}" destId="{49AA9932-2AC2-40C8-AE43-28FBEF41184F}" srcOrd="2" destOrd="0" presId="urn:microsoft.com/office/officeart/2005/8/layout/orgChart1"/>
    <dgm:cxn modelId="{2DD944C2-1DE9-4746-8E72-3950AC1EF102}" type="presParOf" srcId="{EC873876-3437-471B-A0B6-3AF57F459C27}" destId="{D467A514-5350-48AC-B778-E97491E2A3F6}" srcOrd="2" destOrd="0" presId="urn:microsoft.com/office/officeart/2005/8/layout/orgChart1"/>
    <dgm:cxn modelId="{D5036935-CABA-4572-8C83-FBCD3327E2E3}" type="presParOf" srcId="{EC873876-3437-471B-A0B6-3AF57F459C27}" destId="{BD3FD153-6756-426B-918A-2B4C03D15A84}" srcOrd="3" destOrd="0" presId="urn:microsoft.com/office/officeart/2005/8/layout/orgChart1"/>
    <dgm:cxn modelId="{D985559D-0A2F-4B2D-873A-AFDEF63F8D41}" type="presParOf" srcId="{BD3FD153-6756-426B-918A-2B4C03D15A84}" destId="{6B2DE815-41A1-4245-A70F-1885F09CEB9D}" srcOrd="0" destOrd="0" presId="urn:microsoft.com/office/officeart/2005/8/layout/orgChart1"/>
    <dgm:cxn modelId="{30471E4A-1353-4C65-AF43-0AF462DE7B07}" type="presParOf" srcId="{6B2DE815-41A1-4245-A70F-1885F09CEB9D}" destId="{709D90A7-CB09-4351-A6E8-335DAC9E4893}" srcOrd="0" destOrd="0" presId="urn:microsoft.com/office/officeart/2005/8/layout/orgChart1"/>
    <dgm:cxn modelId="{A1ED5716-C682-48DF-8E92-93D9B53210E0}" type="presParOf" srcId="{6B2DE815-41A1-4245-A70F-1885F09CEB9D}" destId="{2505CA47-F567-474C-9D9A-CFB94C6756A0}" srcOrd="1" destOrd="0" presId="urn:microsoft.com/office/officeart/2005/8/layout/orgChart1"/>
    <dgm:cxn modelId="{A2E567B9-4D8B-4186-B5D6-2B63F53A5A32}" type="presParOf" srcId="{BD3FD153-6756-426B-918A-2B4C03D15A84}" destId="{7F362B1E-D56D-4CE5-B63F-179FA9EAFD2C}" srcOrd="1" destOrd="0" presId="urn:microsoft.com/office/officeart/2005/8/layout/orgChart1"/>
    <dgm:cxn modelId="{B16787AD-316D-450E-A0CC-889AE32FF1B4}" type="presParOf" srcId="{7F362B1E-D56D-4CE5-B63F-179FA9EAFD2C}" destId="{E24E73A2-3583-4DE9-B861-5F8D0805CA06}" srcOrd="0" destOrd="0" presId="urn:microsoft.com/office/officeart/2005/8/layout/orgChart1"/>
    <dgm:cxn modelId="{D04EFBDA-228C-47EC-B392-CBCA2587CCF7}" type="presParOf" srcId="{7F362B1E-D56D-4CE5-B63F-179FA9EAFD2C}" destId="{2659876A-4CBC-4FEB-99B9-7CEF8970810A}" srcOrd="1" destOrd="0" presId="urn:microsoft.com/office/officeart/2005/8/layout/orgChart1"/>
    <dgm:cxn modelId="{3F7C8DB2-7256-4A7D-AFCB-1BE5A523F96A}" type="presParOf" srcId="{2659876A-4CBC-4FEB-99B9-7CEF8970810A}" destId="{EBB4598D-1109-4540-9038-4E7FBF99DFC0}" srcOrd="0" destOrd="0" presId="urn:microsoft.com/office/officeart/2005/8/layout/orgChart1"/>
    <dgm:cxn modelId="{590FA528-34DB-4828-AC7B-02C86DFE6000}" type="presParOf" srcId="{EBB4598D-1109-4540-9038-4E7FBF99DFC0}" destId="{ECD58B33-34B6-458F-B2EA-9E0F7AD34D88}" srcOrd="0" destOrd="0" presId="urn:microsoft.com/office/officeart/2005/8/layout/orgChart1"/>
    <dgm:cxn modelId="{36113652-D4D4-4E0D-9995-0317D87EED6E}" type="presParOf" srcId="{EBB4598D-1109-4540-9038-4E7FBF99DFC0}" destId="{A13ECBBB-81DA-41AC-A647-F56F6C635D7A}" srcOrd="1" destOrd="0" presId="urn:microsoft.com/office/officeart/2005/8/layout/orgChart1"/>
    <dgm:cxn modelId="{1079BC30-9630-4130-8EB6-3BD6D7F99EE8}" type="presParOf" srcId="{2659876A-4CBC-4FEB-99B9-7CEF8970810A}" destId="{AB7A5F70-887C-4660-8847-684B127CCC26}" srcOrd="1" destOrd="0" presId="urn:microsoft.com/office/officeart/2005/8/layout/orgChart1"/>
    <dgm:cxn modelId="{7A73BB36-0AA2-4216-ACAD-EAE9B03B1E0A}" type="presParOf" srcId="{2659876A-4CBC-4FEB-99B9-7CEF8970810A}" destId="{6ADC0B6C-BCC3-4219-9C6D-90AB78B3EE07}" srcOrd="2" destOrd="0" presId="urn:microsoft.com/office/officeart/2005/8/layout/orgChart1"/>
    <dgm:cxn modelId="{E79B7B6F-34B7-434D-8E17-A32E1AEEC997}" type="presParOf" srcId="{BD3FD153-6756-426B-918A-2B4C03D15A84}" destId="{AE2EDA63-E223-4DC2-93A4-E2AF0C581746}" srcOrd="2" destOrd="0" presId="urn:microsoft.com/office/officeart/2005/8/layout/orgChart1"/>
    <dgm:cxn modelId="{18DEC321-A777-4E30-96CC-7B16CB2D666E}" type="presParOf" srcId="{4A92C570-FEB3-45C4-9151-4D3D18A789AD}" destId="{04F40532-0343-496A-8649-239C07DCEAB7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4E73A2-3583-4DE9-B861-5F8D0805CA06}">
      <dsp:nvSpPr>
        <dsp:cNvPr id="0" name=""/>
        <dsp:cNvSpPr/>
      </dsp:nvSpPr>
      <dsp:spPr>
        <a:xfrm>
          <a:off x="8874970" y="4409537"/>
          <a:ext cx="719064" cy="653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3181"/>
              </a:lnTo>
              <a:lnTo>
                <a:pt x="719064" y="6531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67A514-5350-48AC-B778-E97491E2A3F6}">
      <dsp:nvSpPr>
        <dsp:cNvPr id="0" name=""/>
        <dsp:cNvSpPr/>
      </dsp:nvSpPr>
      <dsp:spPr>
        <a:xfrm>
          <a:off x="7192553" y="2747577"/>
          <a:ext cx="467457" cy="10307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0785"/>
              </a:lnTo>
              <a:lnTo>
                <a:pt x="467457" y="103078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7254A2-A1CA-4412-9BD6-DB05943CD90C}">
      <dsp:nvSpPr>
        <dsp:cNvPr id="0" name=""/>
        <dsp:cNvSpPr/>
      </dsp:nvSpPr>
      <dsp:spPr>
        <a:xfrm>
          <a:off x="4830779" y="4389122"/>
          <a:ext cx="740894" cy="706082"/>
        </a:xfrm>
        <a:custGeom>
          <a:avLst/>
          <a:gdLst/>
          <a:ahLst/>
          <a:cxnLst/>
          <a:rect l="0" t="0" r="0" b="0"/>
          <a:pathLst>
            <a:path>
              <a:moveTo>
                <a:pt x="740894" y="0"/>
              </a:moveTo>
              <a:lnTo>
                <a:pt x="740894" y="706082"/>
              </a:lnTo>
              <a:lnTo>
                <a:pt x="0" y="70608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E18141-A1AE-4EC1-8BD3-54FFE549CFC6}">
      <dsp:nvSpPr>
        <dsp:cNvPr id="0" name=""/>
        <dsp:cNvSpPr/>
      </dsp:nvSpPr>
      <dsp:spPr>
        <a:xfrm>
          <a:off x="6810673" y="2747577"/>
          <a:ext cx="381879" cy="1030764"/>
        </a:xfrm>
        <a:custGeom>
          <a:avLst/>
          <a:gdLst/>
          <a:ahLst/>
          <a:cxnLst/>
          <a:rect l="0" t="0" r="0" b="0"/>
          <a:pathLst>
            <a:path>
              <a:moveTo>
                <a:pt x="381879" y="0"/>
              </a:moveTo>
              <a:lnTo>
                <a:pt x="381879" y="1030764"/>
              </a:lnTo>
              <a:lnTo>
                <a:pt x="0" y="103076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A91811-8F0A-423E-B846-9A5BE41499DF}">
      <dsp:nvSpPr>
        <dsp:cNvPr id="0" name=""/>
        <dsp:cNvSpPr/>
      </dsp:nvSpPr>
      <dsp:spPr>
        <a:xfrm>
          <a:off x="4499997" y="862849"/>
          <a:ext cx="2692555" cy="3974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262"/>
              </a:lnTo>
              <a:lnTo>
                <a:pt x="2692555" y="216262"/>
              </a:lnTo>
              <a:lnTo>
                <a:pt x="2692555" y="39746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B381E3-5BF2-40B2-9430-3AAAFCA050E3}">
      <dsp:nvSpPr>
        <dsp:cNvPr id="0" name=""/>
        <dsp:cNvSpPr/>
      </dsp:nvSpPr>
      <dsp:spPr>
        <a:xfrm>
          <a:off x="4454277" y="862849"/>
          <a:ext cx="91440" cy="4657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4583"/>
              </a:lnTo>
              <a:lnTo>
                <a:pt x="51285" y="284583"/>
              </a:lnTo>
              <a:lnTo>
                <a:pt x="51285" y="4657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51A211-1E44-46C1-AC87-FA6850E8AB15}">
      <dsp:nvSpPr>
        <dsp:cNvPr id="0" name=""/>
        <dsp:cNvSpPr/>
      </dsp:nvSpPr>
      <dsp:spPr>
        <a:xfrm>
          <a:off x="1734125" y="862849"/>
          <a:ext cx="2765871" cy="397461"/>
        </a:xfrm>
        <a:custGeom>
          <a:avLst/>
          <a:gdLst/>
          <a:ahLst/>
          <a:cxnLst/>
          <a:rect l="0" t="0" r="0" b="0"/>
          <a:pathLst>
            <a:path>
              <a:moveTo>
                <a:pt x="2765871" y="0"/>
              </a:moveTo>
              <a:lnTo>
                <a:pt x="2765871" y="216262"/>
              </a:lnTo>
              <a:lnTo>
                <a:pt x="0" y="216262"/>
              </a:lnTo>
              <a:lnTo>
                <a:pt x="0" y="39746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73EB21-9219-4089-82BE-FF1C75CB2B91}">
      <dsp:nvSpPr>
        <dsp:cNvPr id="0" name=""/>
        <dsp:cNvSpPr/>
      </dsp:nvSpPr>
      <dsp:spPr>
        <a:xfrm>
          <a:off x="2913977" y="0"/>
          <a:ext cx="3172040" cy="862849"/>
        </a:xfrm>
        <a:prstGeom prst="rect">
          <a:avLst/>
        </a:prstGeom>
        <a:solidFill>
          <a:srgbClr val="0087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Соглашение </a:t>
          </a:r>
          <a:r>
            <a:rPr lang="ru-RU" sz="1800" u="sng" kern="1200" dirty="0"/>
            <a:t>Правительство СО- Предприятие</a:t>
          </a:r>
        </a:p>
      </dsp:txBody>
      <dsp:txXfrm>
        <a:off x="2913977" y="0"/>
        <a:ext cx="3172040" cy="862849"/>
      </dsp:txXfrm>
    </dsp:sp>
    <dsp:sp modelId="{5807E627-F580-45F6-A643-D32E627F072F}">
      <dsp:nvSpPr>
        <dsp:cNvPr id="0" name=""/>
        <dsp:cNvSpPr/>
      </dsp:nvSpPr>
      <dsp:spPr>
        <a:xfrm>
          <a:off x="605354" y="1260310"/>
          <a:ext cx="2257541" cy="1479674"/>
        </a:xfrm>
        <a:prstGeom prst="rect">
          <a:avLst/>
        </a:prstGeom>
        <a:solidFill>
          <a:srgbClr val="0087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1. Соглашение </a:t>
          </a:r>
          <a:r>
            <a:rPr lang="ru-RU" sz="1800" u="sng" kern="1200" dirty="0"/>
            <a:t>ФЦК- Предприятие</a:t>
          </a:r>
          <a:r>
            <a:rPr lang="ru-RU" sz="1800" kern="1200" dirty="0"/>
            <a:t> по повышению производительности + обучение сотрудников</a:t>
          </a:r>
        </a:p>
      </dsp:txBody>
      <dsp:txXfrm>
        <a:off x="605354" y="1260310"/>
        <a:ext cx="2257541" cy="1479674"/>
      </dsp:txXfrm>
    </dsp:sp>
    <dsp:sp modelId="{50D72904-0DB6-41B1-9CFB-9C870F9EFDF0}">
      <dsp:nvSpPr>
        <dsp:cNvPr id="0" name=""/>
        <dsp:cNvSpPr/>
      </dsp:nvSpPr>
      <dsp:spPr>
        <a:xfrm>
          <a:off x="3260014" y="1328630"/>
          <a:ext cx="2491097" cy="1459526"/>
        </a:xfrm>
        <a:prstGeom prst="rect">
          <a:avLst/>
        </a:prstGeom>
        <a:solidFill>
          <a:srgbClr val="0087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2. Соглашение </a:t>
          </a:r>
          <a:r>
            <a:rPr lang="ru-RU" sz="1800" u="sng" kern="1200" dirty="0"/>
            <a:t>РЦК- Предприятие </a:t>
          </a:r>
          <a:r>
            <a:rPr lang="ru-RU" sz="1800" kern="1200" dirty="0"/>
            <a:t>по повышению производительности + обучение сотрудников </a:t>
          </a:r>
        </a:p>
      </dsp:txBody>
      <dsp:txXfrm>
        <a:off x="3260014" y="1328630"/>
        <a:ext cx="2491097" cy="1459526"/>
      </dsp:txXfrm>
    </dsp:sp>
    <dsp:sp modelId="{25C965A3-0888-4C2D-9570-5142EC6F6529}">
      <dsp:nvSpPr>
        <dsp:cNvPr id="0" name=""/>
        <dsp:cNvSpPr/>
      </dsp:nvSpPr>
      <dsp:spPr>
        <a:xfrm>
          <a:off x="6028500" y="1260310"/>
          <a:ext cx="2328105" cy="1487267"/>
        </a:xfrm>
        <a:prstGeom prst="rect">
          <a:avLst/>
        </a:prstGeom>
        <a:solidFill>
          <a:srgbClr val="0087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3.</a:t>
          </a:r>
          <a:r>
            <a:rPr lang="ru-RU" sz="1800" u="sng" kern="1200" dirty="0"/>
            <a:t>Самостоятельно</a:t>
          </a:r>
          <a:r>
            <a:rPr lang="ru-RU" sz="1800" kern="1200" dirty="0"/>
            <a:t> </a:t>
          </a:r>
        </a:p>
      </dsp:txBody>
      <dsp:txXfrm>
        <a:off x="6028500" y="1260310"/>
        <a:ext cx="2328105" cy="1487267"/>
      </dsp:txXfrm>
    </dsp:sp>
    <dsp:sp modelId="{B3CF4E50-2C3F-432A-807E-F7405635A3B7}">
      <dsp:nvSpPr>
        <dsp:cNvPr id="0" name=""/>
        <dsp:cNvSpPr/>
      </dsp:nvSpPr>
      <dsp:spPr>
        <a:xfrm>
          <a:off x="4332673" y="3167560"/>
          <a:ext cx="2477999" cy="1221561"/>
        </a:xfrm>
        <a:prstGeom prst="rect">
          <a:avLst/>
        </a:prstGeom>
        <a:solidFill>
          <a:srgbClr val="0087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Контракт </a:t>
          </a:r>
          <a:r>
            <a:rPr lang="ru-RU" sz="1800" u="sng" kern="1200" dirty="0"/>
            <a:t>РЦК- Консультант- Предприятие </a:t>
          </a:r>
          <a:r>
            <a:rPr lang="ru-RU" sz="1800" kern="1200" dirty="0"/>
            <a:t>по повышению производительности </a:t>
          </a:r>
        </a:p>
      </dsp:txBody>
      <dsp:txXfrm>
        <a:off x="4332673" y="3167560"/>
        <a:ext cx="2477999" cy="1221561"/>
      </dsp:txXfrm>
    </dsp:sp>
    <dsp:sp modelId="{84D7ACB9-5BD1-4CFB-A886-BAA2C2B37DE6}">
      <dsp:nvSpPr>
        <dsp:cNvPr id="0" name=""/>
        <dsp:cNvSpPr/>
      </dsp:nvSpPr>
      <dsp:spPr>
        <a:xfrm>
          <a:off x="2797285" y="4565790"/>
          <a:ext cx="2033494" cy="1058828"/>
        </a:xfrm>
        <a:prstGeom prst="rect">
          <a:avLst/>
        </a:prstGeom>
        <a:solidFill>
          <a:srgbClr val="0087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Соглашение </a:t>
          </a:r>
          <a:r>
            <a:rPr lang="ru-RU" sz="1800" u="sng" kern="1200" dirty="0"/>
            <a:t>ФЦК-Предприятие</a:t>
          </a:r>
          <a:r>
            <a:rPr lang="ru-RU" sz="1800" kern="1200" dirty="0"/>
            <a:t> на обучение сотрудников </a:t>
          </a:r>
        </a:p>
      </dsp:txBody>
      <dsp:txXfrm>
        <a:off x="2797285" y="4565790"/>
        <a:ext cx="2033494" cy="1058828"/>
      </dsp:txXfrm>
    </dsp:sp>
    <dsp:sp modelId="{709D90A7-CB09-4351-A6E8-335DAC9E4893}">
      <dsp:nvSpPr>
        <dsp:cNvPr id="0" name=""/>
        <dsp:cNvSpPr/>
      </dsp:nvSpPr>
      <dsp:spPr>
        <a:xfrm>
          <a:off x="7660010" y="3147189"/>
          <a:ext cx="2429921" cy="1262348"/>
        </a:xfrm>
        <a:prstGeom prst="rect">
          <a:avLst/>
        </a:prstGeom>
        <a:solidFill>
          <a:srgbClr val="0087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Реализация </a:t>
          </a:r>
          <a:r>
            <a:rPr lang="ru-RU" sz="1800" u="sng" kern="1200" dirty="0"/>
            <a:t>своими силами</a:t>
          </a:r>
          <a:r>
            <a:rPr lang="ru-RU" sz="1800" kern="1200" dirty="0"/>
            <a:t>. Официальное письмо от предприятия</a:t>
          </a:r>
        </a:p>
      </dsp:txBody>
      <dsp:txXfrm>
        <a:off x="7660010" y="3147189"/>
        <a:ext cx="2429921" cy="1262348"/>
      </dsp:txXfrm>
    </dsp:sp>
    <dsp:sp modelId="{ECD58B33-34B6-458F-B2EA-9E0F7AD34D88}">
      <dsp:nvSpPr>
        <dsp:cNvPr id="0" name=""/>
        <dsp:cNvSpPr/>
      </dsp:nvSpPr>
      <dsp:spPr>
        <a:xfrm>
          <a:off x="9594035" y="4553978"/>
          <a:ext cx="2065281" cy="1017480"/>
        </a:xfrm>
        <a:prstGeom prst="rect">
          <a:avLst/>
        </a:prstGeom>
        <a:solidFill>
          <a:srgbClr val="0087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Соглашение </a:t>
          </a:r>
          <a:r>
            <a:rPr lang="ru-RU" sz="1800" u="sng" kern="1200" dirty="0"/>
            <a:t>ФЦК-Предприятие</a:t>
          </a:r>
          <a:r>
            <a:rPr lang="ru-RU" sz="1800" kern="1200" dirty="0"/>
            <a:t> на обучение сотрудников</a:t>
          </a:r>
        </a:p>
      </dsp:txBody>
      <dsp:txXfrm>
        <a:off x="9594035" y="4553978"/>
        <a:ext cx="2065281" cy="1017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1109" cy="498953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096" y="0"/>
            <a:ext cx="2951109" cy="498953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/>
            </a:lvl1pPr>
          </a:lstStyle>
          <a:p>
            <a:fld id="{9B9AF8A4-51F2-43E4-BB7B-33ECEB0D6673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1973"/>
            <a:ext cx="2951109" cy="498953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096" y="9441973"/>
            <a:ext cx="2951109" cy="498953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/>
            </a:lvl1pPr>
          </a:lstStyle>
          <a:p>
            <a:fld id="{AB1BCC3B-1E86-453B-87DD-FC901BA2D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625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50475" cy="498772"/>
          </a:xfrm>
          <a:prstGeom prst="rect">
            <a:avLst/>
          </a:prstGeom>
        </p:spPr>
        <p:txBody>
          <a:bodyPr vert="horz" lIns="91538" tIns="45770" rIns="91538" bIns="4577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2"/>
            <a:ext cx="2950475" cy="498772"/>
          </a:xfrm>
          <a:prstGeom prst="rect">
            <a:avLst/>
          </a:prstGeom>
        </p:spPr>
        <p:txBody>
          <a:bodyPr vert="horz" lIns="91538" tIns="45770" rIns="91538" bIns="45770" rtlCol="0"/>
          <a:lstStyle>
            <a:lvl1pPr algn="r">
              <a:defRPr sz="1200"/>
            </a:lvl1pPr>
          </a:lstStyle>
          <a:p>
            <a:fld id="{7288EC68-84F7-478C-9FBC-05185C70C81F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38" tIns="45770" rIns="91538" bIns="4577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84070"/>
            <a:ext cx="5447030" cy="3914241"/>
          </a:xfrm>
          <a:prstGeom prst="rect">
            <a:avLst/>
          </a:prstGeom>
        </p:spPr>
        <p:txBody>
          <a:bodyPr vert="horz" lIns="91538" tIns="45770" rIns="91538" bIns="4577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1"/>
          </a:xfrm>
          <a:prstGeom prst="rect">
            <a:avLst/>
          </a:prstGeom>
        </p:spPr>
        <p:txBody>
          <a:bodyPr vert="horz" lIns="91538" tIns="45770" rIns="91538" bIns="4577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5" cy="498771"/>
          </a:xfrm>
          <a:prstGeom prst="rect">
            <a:avLst/>
          </a:prstGeom>
        </p:spPr>
        <p:txBody>
          <a:bodyPr vert="horz" lIns="91538" tIns="45770" rIns="91538" bIns="45770" rtlCol="0" anchor="b"/>
          <a:lstStyle>
            <a:lvl1pPr algn="r">
              <a:defRPr sz="1200"/>
            </a:lvl1pPr>
          </a:lstStyle>
          <a:p>
            <a:fld id="{1455D401-A7BA-4331-8B73-C2904A38F8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598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55D401-A7BA-4331-8B73-C2904A38F8E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336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5D401-A7BA-4331-8B73-C2904A38F8E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181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BD3F-F3F6-49CB-A708-CB329B1100F9}" type="datetime1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D8287-1B56-4027-A989-C24781D6D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90854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BD3F-F3F6-49CB-A708-CB329B1100F9}" type="datetime1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D8287-1B56-4027-A989-C24781D6D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87393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BD3F-F3F6-49CB-A708-CB329B1100F9}" type="datetime1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D8287-1B56-4027-A989-C24781D6D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43119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rgbClr val="1E86C8"/>
                </a:solidFill>
              </a:defRPr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527051" y="822960"/>
            <a:ext cx="5403487" cy="555878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/>
              <a:t>Текст/таблица/диаграмма/</a:t>
            </a:r>
          </a:p>
          <a:p>
            <a:pPr lvl="0"/>
            <a:r>
              <a:rPr lang="ru-RU" dirty="0"/>
              <a:t>картинка/</a:t>
            </a:r>
            <a:r>
              <a:rPr lang="en-US" dirty="0"/>
              <a:t>SmartArt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1" hasCustomPrompt="1"/>
          </p:nvPr>
        </p:nvSpPr>
        <p:spPr>
          <a:xfrm>
            <a:off x="6287588" y="822959"/>
            <a:ext cx="5354077" cy="555878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/>
              <a:t>Текст/таблица/диаграмма/</a:t>
            </a:r>
          </a:p>
          <a:p>
            <a:pPr lvl="0"/>
            <a:r>
              <a:rPr lang="ru-RU" dirty="0"/>
              <a:t>картинка/</a:t>
            </a:r>
            <a:r>
              <a:rPr lang="en-US" dirty="0"/>
              <a:t>SmartArt</a:t>
            </a:r>
          </a:p>
        </p:txBody>
      </p:sp>
    </p:spTree>
    <p:extLst>
      <p:ext uri="{BB962C8B-B14F-4D97-AF65-F5344CB8AC3E}">
        <p14:creationId xmlns:p14="http://schemas.microsoft.com/office/powerpoint/2010/main" val="31939106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051" y="152401"/>
            <a:ext cx="11106148" cy="581385"/>
          </a:xfrm>
        </p:spPr>
        <p:txBody>
          <a:bodyPr/>
          <a:lstStyle>
            <a:lvl1pPr>
              <a:defRPr sz="2400" b="0">
                <a:solidFill>
                  <a:srgbClr val="1E86C8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052" y="856203"/>
            <a:ext cx="11114616" cy="5533485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600">
                <a:solidFill>
                  <a:srgbClr val="000000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154067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BD3F-F3F6-49CB-A708-CB329B1100F9}" type="datetime1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D8287-1B56-4027-A989-C24781D6D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74832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BD3F-F3F6-49CB-A708-CB329B1100F9}" type="datetime1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D8287-1B56-4027-A989-C24781D6D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136133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BD3F-F3F6-49CB-A708-CB329B1100F9}" type="datetime1">
              <a:rPr lang="ru-RU" smtClean="0"/>
              <a:t>27.10.2020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D8287-1B56-4027-A989-C24781D6D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180003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BD3F-F3F6-49CB-A708-CB329B1100F9}" type="datetime1">
              <a:rPr lang="ru-RU" smtClean="0"/>
              <a:t>27.10.2020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D8287-1B56-4027-A989-C24781D6D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499036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BD3F-F3F6-49CB-A708-CB329B1100F9}" type="datetime1">
              <a:rPr lang="ru-RU" smtClean="0"/>
              <a:t>27.10.2020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D8287-1B56-4027-A989-C24781D6D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293632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BD3F-F3F6-49CB-A708-CB329B1100F9}" type="datetime1">
              <a:rPr lang="ru-RU" smtClean="0"/>
              <a:t>27.10.2020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D8287-1B56-4027-A989-C24781D6D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360440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BD3F-F3F6-49CB-A708-CB329B1100F9}" type="datetime1">
              <a:rPr lang="ru-RU" smtClean="0"/>
              <a:t>27.10.2020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D8287-1B56-4027-A989-C24781D6D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3243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CBD3F-F3F6-49CB-A708-CB329B1100F9}" type="datetime1">
              <a:rPr lang="ru-RU" smtClean="0"/>
              <a:t>27.10.2020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D8287-1B56-4027-A989-C24781D6D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87830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CBD3F-F3F6-49CB-A708-CB329B1100F9}" type="datetime1">
              <a:rPr lang="ru-RU" smtClean="0"/>
              <a:t>27.10.2020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D8287-1B56-4027-A989-C24781D6DB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560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93" r:id="rId1"/>
    <p:sldLayoutId id="2147484594" r:id="rId2"/>
    <p:sldLayoutId id="2147484595" r:id="rId3"/>
    <p:sldLayoutId id="2147484596" r:id="rId4"/>
    <p:sldLayoutId id="2147484597" r:id="rId5"/>
    <p:sldLayoutId id="2147484598" r:id="rId6"/>
    <p:sldLayoutId id="2147484599" r:id="rId7"/>
    <p:sldLayoutId id="2147484600" r:id="rId8"/>
    <p:sldLayoutId id="2147484601" r:id="rId9"/>
    <p:sldLayoutId id="2147484602" r:id="rId10"/>
    <p:sldLayoutId id="2147484603" r:id="rId11"/>
    <p:sldLayoutId id="2147484605" r:id="rId12"/>
    <p:sldLayoutId id="2147484606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151" r="738" b="29245"/>
          <a:stretch/>
        </p:blipFill>
        <p:spPr>
          <a:xfrm>
            <a:off x="66062" y="-294241"/>
            <a:ext cx="12059875" cy="5770809"/>
          </a:xfrm>
        </p:spPr>
      </p:pic>
    </p:spTree>
    <p:extLst>
      <p:ext uri="{BB962C8B-B14F-4D97-AF65-F5344CB8AC3E}">
        <p14:creationId xmlns:p14="http://schemas.microsoft.com/office/powerpoint/2010/main" val="1401155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2">
            <a:extLst>
              <a:ext uri="{FF2B5EF4-FFF2-40B4-BE49-F238E27FC236}">
                <a16:creationId xmlns:a16="http://schemas.microsoft.com/office/drawing/2014/main" id="{B24ADB97-FE6B-4A7C-98C8-86ADBD74EF61}"/>
              </a:ext>
            </a:extLst>
          </p:cNvPr>
          <p:cNvSpPr/>
          <p:nvPr/>
        </p:nvSpPr>
        <p:spPr>
          <a:xfrm>
            <a:off x="54575" y="144665"/>
            <a:ext cx="12082849" cy="994891"/>
          </a:xfrm>
          <a:prstGeom prst="rect">
            <a:avLst/>
          </a:prstGeom>
          <a:solidFill>
            <a:srgbClr val="0087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</a:rPr>
              <a:t>Информирование о ходе реализации проекта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B9F327-45DF-4B64-9AE8-9ACAEEAA88BF}"/>
              </a:ext>
            </a:extLst>
          </p:cNvPr>
          <p:cNvSpPr txBox="1"/>
          <p:nvPr/>
        </p:nvSpPr>
        <p:spPr>
          <a:xfrm>
            <a:off x="293254" y="1797784"/>
            <a:ext cx="1135926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sz="2000" dirty="0"/>
              <a:t>Посещение модельных предприятий в разных регионах. </a:t>
            </a:r>
          </a:p>
          <a:p>
            <a:pPr algn="ctr"/>
            <a:r>
              <a:rPr lang="ru-RU" sz="2000" dirty="0"/>
              <a:t>В Свердловской области- </a:t>
            </a:r>
            <a:r>
              <a:rPr lang="ru-RU" sz="20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ООО «Уральский дизель-моторный завод»</a:t>
            </a:r>
          </a:p>
          <a:p>
            <a:pPr algn="ctr"/>
            <a:endParaRPr lang="ru-RU" sz="200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sz="2000" dirty="0"/>
              <a:t> Посещение предприятий на которых реализованы пилотные проекты (созданы потоки- образцы)</a:t>
            </a:r>
          </a:p>
          <a:p>
            <a:endParaRPr lang="ru-RU" sz="2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F75505F-C8CF-4C94-B1D6-32BED3CCE2E1}"/>
              </a:ext>
            </a:extLst>
          </p:cNvPr>
          <p:cNvSpPr txBox="1"/>
          <p:nvPr/>
        </p:nvSpPr>
        <p:spPr>
          <a:xfrm>
            <a:off x="778163" y="3871853"/>
            <a:ext cx="9086273" cy="2352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/>
              <a:t>www.frpso.ru</a:t>
            </a:r>
          </a:p>
          <a:p>
            <a:pPr>
              <a:lnSpc>
                <a:spcPct val="150000"/>
              </a:lnSpc>
            </a:pPr>
            <a:r>
              <a:rPr lang="en-US" sz="2000" b="1" dirty="0" err="1"/>
              <a:t>instagram</a:t>
            </a:r>
            <a:r>
              <a:rPr lang="ru-RU" sz="2000" b="1" dirty="0"/>
              <a:t>: </a:t>
            </a:r>
            <a:r>
              <a:rPr lang="en-US" sz="2000" b="1" dirty="0" err="1"/>
              <a:t>rcc_sr</a:t>
            </a:r>
            <a:endParaRPr lang="ru-RU" sz="2000" b="1" dirty="0"/>
          </a:p>
          <a:p>
            <a:pPr>
              <a:lnSpc>
                <a:spcPct val="150000"/>
              </a:lnSpc>
            </a:pPr>
            <a:r>
              <a:rPr lang="en-US" sz="2000" b="1" dirty="0"/>
              <a:t>f</a:t>
            </a:r>
            <a:r>
              <a:rPr lang="ru-RU" sz="2000" b="1" dirty="0" err="1"/>
              <a:t>acebook</a:t>
            </a:r>
            <a:r>
              <a:rPr lang="ru-RU" sz="2000" b="1" dirty="0"/>
              <a:t>:</a:t>
            </a:r>
            <a:r>
              <a:rPr lang="en-US" sz="2000" b="1" dirty="0"/>
              <a:t> </a:t>
            </a:r>
            <a:r>
              <a:rPr lang="ru-RU" sz="2000" b="1" dirty="0" err="1"/>
              <a:t>rckso</a:t>
            </a:r>
            <a:endParaRPr lang="ru-RU" sz="2000" b="1" dirty="0"/>
          </a:p>
          <a:p>
            <a:pPr>
              <a:lnSpc>
                <a:spcPct val="150000"/>
              </a:lnSpc>
            </a:pPr>
            <a:r>
              <a:rPr lang="ru-RU" sz="2000" b="1" dirty="0"/>
              <a:t> +7 (343) 227-11-10 (01)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г. Екатеринбург, ул. Конструкторов 5, Технопарк "Университетский" офис 2015</a:t>
            </a:r>
            <a:endParaRPr lang="ru-RU" b="1" dirty="0"/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3E7CD45A-B149-4691-A139-AB3D2DA619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1405" y="4650648"/>
            <a:ext cx="1428750" cy="1428750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96757E83-88EF-481A-9AFD-1EB7991C5A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9620" y="3966579"/>
            <a:ext cx="652319" cy="652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193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4">
            <a:extLst>
              <a:ext uri="{FF2B5EF4-FFF2-40B4-BE49-F238E27FC236}">
                <a16:creationId xmlns:a16="http://schemas.microsoft.com/office/drawing/2014/main" id="{10E6EEF2-D034-49F1-AF29-85564ACB3D74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 rot="5400000">
            <a:off x="4832231" y="-1746625"/>
            <a:ext cx="2164106" cy="8292608"/>
          </a:xfrm>
          <a:prstGeom prst="ellipse">
            <a:avLst/>
          </a:prstGeom>
          <a:solidFill>
            <a:srgbClr val="FFFFFF"/>
          </a:solidFill>
          <a:ln w="9525">
            <a:solidFill>
              <a:srgbClr val="808080">
                <a:lumMod val="40000"/>
                <a:lumOff val="60000"/>
              </a:srgb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 eaLnBrk="1" hangingPunct="1">
              <a:defRPr/>
            </a:pPr>
            <a:endParaRPr lang="en-US" sz="1200" kern="0" dirty="0">
              <a:solidFill>
                <a:srgbClr val="000000"/>
              </a:solidFill>
              <a:latin typeface="+mj-lt"/>
            </a:endParaRPr>
          </a:p>
        </p:txBody>
      </p:sp>
      <p:grpSp>
        <p:nvGrpSpPr>
          <p:cNvPr id="7" name="Group 63">
            <a:extLst>
              <a:ext uri="{FF2B5EF4-FFF2-40B4-BE49-F238E27FC236}">
                <a16:creationId xmlns:a16="http://schemas.microsoft.com/office/drawing/2014/main" id="{A27F9E1A-4123-443B-94E8-5B63BEACC973}"/>
              </a:ext>
            </a:extLst>
          </p:cNvPr>
          <p:cNvGrpSpPr/>
          <p:nvPr/>
        </p:nvGrpSpPr>
        <p:grpSpPr>
          <a:xfrm>
            <a:off x="1908911" y="1327536"/>
            <a:ext cx="6881409" cy="2152895"/>
            <a:chOff x="245220" y="1352197"/>
            <a:chExt cx="9052787" cy="4803072"/>
          </a:xfrm>
        </p:grpSpPr>
        <p:sp>
          <p:nvSpPr>
            <p:cNvPr id="8" name="Oval 4">
              <a:extLst>
                <a:ext uri="{FF2B5EF4-FFF2-40B4-BE49-F238E27FC236}">
                  <a16:creationId xmlns:a16="http://schemas.microsoft.com/office/drawing/2014/main" id="{0775C817-1511-49B0-99F0-BAA4F70CC409}"/>
                </a:ext>
              </a:extLst>
            </p:cNvPr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 rot="5400000">
              <a:off x="2370078" y="-772661"/>
              <a:ext cx="4803072" cy="9052787"/>
            </a:xfrm>
            <a:prstGeom prst="ellipse">
              <a:avLst/>
            </a:prstGeom>
            <a:gradFill flip="none" rotWithShape="1">
              <a:gsLst>
                <a:gs pos="87000">
                  <a:srgbClr val="0E5C90"/>
                </a:gs>
                <a:gs pos="0">
                  <a:srgbClr val="0186CE"/>
                </a:gs>
                <a:gs pos="100000">
                  <a:srgbClr val="1C2E4C"/>
                </a:gs>
              </a:gsLst>
              <a:lin ang="16200000" scaled="0"/>
              <a:tileRect/>
            </a:gra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rgbClr val="FFFFFF"/>
              </a:outerShdw>
            </a:effectLst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914400" eaLnBrk="1" hangingPunct="1">
                <a:defRPr/>
              </a:pPr>
              <a:endParaRPr lang="en-US" sz="1200" kern="0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9" name="Oval 5">
              <a:extLst>
                <a:ext uri="{FF2B5EF4-FFF2-40B4-BE49-F238E27FC236}">
                  <a16:creationId xmlns:a16="http://schemas.microsoft.com/office/drawing/2014/main" id="{179DFA8E-1566-4441-8CE5-1E21DE0C3F5F}"/>
                </a:ext>
              </a:extLst>
            </p:cNvPr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gray">
            <a:xfrm rot="5400000">
              <a:off x="2057553" y="46212"/>
              <a:ext cx="3794526" cy="7415035"/>
            </a:xfrm>
            <a:prstGeom prst="ellipse">
              <a:avLst/>
            </a:prstGeom>
            <a:gradFill flip="none" rotWithShape="1">
              <a:gsLst>
                <a:gs pos="0">
                  <a:srgbClr val="37C1F0">
                    <a:lumMod val="60000"/>
                    <a:lumOff val="40000"/>
                  </a:srgbClr>
                </a:gs>
                <a:gs pos="100000">
                  <a:srgbClr val="0186CE"/>
                </a:gs>
              </a:gsLst>
              <a:lin ang="16200000" scaled="0"/>
              <a:tileRect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914400" eaLnBrk="1" hangingPunct="1">
                <a:defRPr/>
              </a:pPr>
              <a:endParaRPr lang="en-US" sz="1200" kern="0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10" name="Oval 6">
              <a:extLst>
                <a:ext uri="{FF2B5EF4-FFF2-40B4-BE49-F238E27FC236}">
                  <a16:creationId xmlns:a16="http://schemas.microsoft.com/office/drawing/2014/main" id="{9551D18A-2759-4779-89CD-C53F3A9400E3}"/>
                </a:ext>
              </a:extLst>
            </p:cNvPr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gray">
            <a:xfrm rot="5400000">
              <a:off x="1795323" y="890102"/>
              <a:ext cx="2631204" cy="5727261"/>
            </a:xfrm>
            <a:prstGeom prst="ellipse">
              <a:avLst/>
            </a:prstGeom>
            <a:gradFill flip="none" rotWithShape="1">
              <a:gsLst>
                <a:gs pos="0">
                  <a:srgbClr val="37C1F0">
                    <a:lumMod val="20000"/>
                    <a:lumOff val="80000"/>
                  </a:srgbClr>
                </a:gs>
                <a:gs pos="100000">
                  <a:srgbClr val="37C1F0">
                    <a:lumMod val="60000"/>
                    <a:lumOff val="40000"/>
                  </a:srgbClr>
                </a:gs>
              </a:gsLst>
              <a:lin ang="16200000" scaled="0"/>
              <a:tileRect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914400" eaLnBrk="1" hangingPunct="1">
                <a:defRPr/>
              </a:pPr>
              <a:endParaRPr lang="en-US" sz="1200" kern="0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11" name="Oval 7">
              <a:extLst>
                <a:ext uri="{FF2B5EF4-FFF2-40B4-BE49-F238E27FC236}">
                  <a16:creationId xmlns:a16="http://schemas.microsoft.com/office/drawing/2014/main" id="{5F1F1FAF-5A29-42AE-93FC-3E9CF18DF320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5400000">
              <a:off x="838821" y="2256016"/>
              <a:ext cx="1812387" cy="2995439"/>
            </a:xfrm>
            <a:prstGeom prst="ellipse">
              <a:avLst/>
            </a:prstGeom>
            <a:gradFill>
              <a:gsLst>
                <a:gs pos="100000">
                  <a:srgbClr val="CCEFFC"/>
                </a:gs>
                <a:gs pos="0">
                  <a:srgbClr val="FFFFFF"/>
                </a:gs>
              </a:gsLst>
              <a:lin ang="16200000" scaled="0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914400" eaLnBrk="1" hangingPunct="1">
                <a:defRPr/>
              </a:pPr>
              <a:endParaRPr lang="en-US" sz="1200" kern="0" dirty="0">
                <a:solidFill>
                  <a:srgbClr val="000000"/>
                </a:solidFill>
                <a:latin typeface="+mj-lt"/>
              </a:endParaRPr>
            </a:p>
          </p:txBody>
        </p:sp>
      </p:grpSp>
      <p:grpSp>
        <p:nvGrpSpPr>
          <p:cNvPr id="12" name="CustomIcon">
            <a:extLst>
              <a:ext uri="{FF2B5EF4-FFF2-40B4-BE49-F238E27FC236}">
                <a16:creationId xmlns:a16="http://schemas.microsoft.com/office/drawing/2014/main" id="{767D4F6C-41B2-41D6-AFC0-D912F8B37E0F}"/>
              </a:ext>
            </a:extLst>
          </p:cNvPr>
          <p:cNvGrpSpPr>
            <a:grpSpLocks/>
          </p:cNvGrpSpPr>
          <p:nvPr>
            <p:custDataLst>
              <p:tags r:id="rId2"/>
            </p:custDataLst>
          </p:nvPr>
        </p:nvGrpSpPr>
        <p:grpSpPr>
          <a:xfrm>
            <a:off x="2578385" y="2564750"/>
            <a:ext cx="450879" cy="328402"/>
            <a:chOff x="-6350" y="0"/>
            <a:chExt cx="4581525" cy="4492626"/>
          </a:xfrm>
          <a:solidFill>
            <a:srgbClr val="0058C4"/>
          </a:solidFill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4C9F05A-1B56-463F-80E8-D27D575E671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1688" y="0"/>
              <a:ext cx="3644900" cy="1335088"/>
            </a:xfrm>
            <a:custGeom>
              <a:avLst/>
              <a:gdLst>
                <a:gd name="T0" fmla="*/ 88 w 2514"/>
                <a:gd name="T1" fmla="*/ 500 h 920"/>
                <a:gd name="T2" fmla="*/ 289 w 2514"/>
                <a:gd name="T3" fmla="*/ 476 h 920"/>
                <a:gd name="T4" fmla="*/ 477 w 2514"/>
                <a:gd name="T5" fmla="*/ 500 h 920"/>
                <a:gd name="T6" fmla="*/ 909 w 2514"/>
                <a:gd name="T7" fmla="*/ 920 h 920"/>
                <a:gd name="T8" fmla="*/ 1220 w 2514"/>
                <a:gd name="T9" fmla="*/ 784 h 920"/>
                <a:gd name="T10" fmla="*/ 1236 w 2514"/>
                <a:gd name="T11" fmla="*/ 776 h 920"/>
                <a:gd name="T12" fmla="*/ 1236 w 2514"/>
                <a:gd name="T13" fmla="*/ 776 h 920"/>
                <a:gd name="T14" fmla="*/ 1253 w 2514"/>
                <a:gd name="T15" fmla="*/ 784 h 920"/>
                <a:gd name="T16" fmla="*/ 1560 w 2514"/>
                <a:gd name="T17" fmla="*/ 920 h 920"/>
                <a:gd name="T18" fmla="*/ 1814 w 2514"/>
                <a:gd name="T19" fmla="*/ 833 h 920"/>
                <a:gd name="T20" fmla="*/ 2390 w 2514"/>
                <a:gd name="T21" fmla="*/ 721 h 920"/>
                <a:gd name="T22" fmla="*/ 2427 w 2514"/>
                <a:gd name="T23" fmla="*/ 154 h 920"/>
                <a:gd name="T24" fmla="*/ 2356 w 2514"/>
                <a:gd name="T25" fmla="*/ 106 h 920"/>
                <a:gd name="T26" fmla="*/ 2292 w 2514"/>
                <a:gd name="T27" fmla="*/ 161 h 920"/>
                <a:gd name="T28" fmla="*/ 2148 w 2514"/>
                <a:gd name="T29" fmla="*/ 376 h 920"/>
                <a:gd name="T30" fmla="*/ 1990 w 2514"/>
                <a:gd name="T31" fmla="*/ 403 h 920"/>
                <a:gd name="T32" fmla="*/ 1560 w 2514"/>
                <a:gd name="T33" fmla="*/ 0 h 920"/>
                <a:gd name="T34" fmla="*/ 1264 w 2514"/>
                <a:gd name="T35" fmla="*/ 125 h 920"/>
                <a:gd name="T36" fmla="*/ 1184 w 2514"/>
                <a:gd name="T37" fmla="*/ 130 h 920"/>
                <a:gd name="T38" fmla="*/ 909 w 2514"/>
                <a:gd name="T39" fmla="*/ 28 h 920"/>
                <a:gd name="T40" fmla="*/ 673 w 2514"/>
                <a:gd name="T41" fmla="*/ 100 h 920"/>
                <a:gd name="T42" fmla="*/ 448 w 2514"/>
                <a:gd name="T43" fmla="*/ 90 h 920"/>
                <a:gd name="T44" fmla="*/ 13 w 2514"/>
                <a:gd name="T45" fmla="*/ 399 h 920"/>
                <a:gd name="T46" fmla="*/ 18 w 2514"/>
                <a:gd name="T47" fmla="*/ 473 h 920"/>
                <a:gd name="T48" fmla="*/ 88 w 2514"/>
                <a:gd name="T49" fmla="*/ 500 h 920"/>
                <a:gd name="T50" fmla="*/ 664 w 2514"/>
                <a:gd name="T51" fmla="*/ 241 h 920"/>
                <a:gd name="T52" fmla="*/ 731 w 2514"/>
                <a:gd name="T53" fmla="*/ 230 h 920"/>
                <a:gd name="T54" fmla="*/ 909 w 2514"/>
                <a:gd name="T55" fmla="*/ 168 h 920"/>
                <a:gd name="T56" fmla="*/ 1093 w 2514"/>
                <a:gd name="T57" fmla="*/ 236 h 920"/>
                <a:gd name="T58" fmla="*/ 1363 w 2514"/>
                <a:gd name="T59" fmla="*/ 224 h 920"/>
                <a:gd name="T60" fmla="*/ 1560 w 2514"/>
                <a:gd name="T61" fmla="*/ 140 h 920"/>
                <a:gd name="T62" fmla="*/ 1853 w 2514"/>
                <a:gd name="T63" fmla="*/ 460 h 920"/>
                <a:gd name="T64" fmla="*/ 1904 w 2514"/>
                <a:gd name="T65" fmla="*/ 527 h 920"/>
                <a:gd name="T66" fmla="*/ 2221 w 2514"/>
                <a:gd name="T67" fmla="*/ 496 h 920"/>
                <a:gd name="T68" fmla="*/ 2340 w 2514"/>
                <a:gd name="T69" fmla="*/ 384 h 920"/>
                <a:gd name="T70" fmla="*/ 2287 w 2514"/>
                <a:gd name="T71" fmla="*/ 626 h 920"/>
                <a:gd name="T72" fmla="*/ 1857 w 2514"/>
                <a:gd name="T73" fmla="*/ 699 h 920"/>
                <a:gd name="T74" fmla="*/ 1847 w 2514"/>
                <a:gd name="T75" fmla="*/ 689 h 920"/>
                <a:gd name="T76" fmla="*/ 1757 w 2514"/>
                <a:gd name="T77" fmla="*/ 697 h 920"/>
                <a:gd name="T78" fmla="*/ 1560 w 2514"/>
                <a:gd name="T79" fmla="*/ 780 h 920"/>
                <a:gd name="T80" fmla="*/ 1356 w 2514"/>
                <a:gd name="T81" fmla="*/ 688 h 920"/>
                <a:gd name="T82" fmla="*/ 1237 w 2514"/>
                <a:gd name="T83" fmla="*/ 636 h 920"/>
                <a:gd name="T84" fmla="*/ 1236 w 2514"/>
                <a:gd name="T85" fmla="*/ 636 h 920"/>
                <a:gd name="T86" fmla="*/ 1118 w 2514"/>
                <a:gd name="T87" fmla="*/ 688 h 920"/>
                <a:gd name="T88" fmla="*/ 909 w 2514"/>
                <a:gd name="T89" fmla="*/ 780 h 920"/>
                <a:gd name="T90" fmla="*/ 616 w 2514"/>
                <a:gd name="T91" fmla="*/ 474 h 920"/>
                <a:gd name="T92" fmla="*/ 608 w 2514"/>
                <a:gd name="T93" fmla="*/ 442 h 920"/>
                <a:gd name="T94" fmla="*/ 283 w 2514"/>
                <a:gd name="T95" fmla="*/ 337 h 920"/>
                <a:gd name="T96" fmla="*/ 228 w 2514"/>
                <a:gd name="T97" fmla="*/ 340 h 920"/>
                <a:gd name="T98" fmla="*/ 664 w 2514"/>
                <a:gd name="T99" fmla="*/ 241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14" h="920">
                  <a:moveTo>
                    <a:pt x="88" y="500"/>
                  </a:moveTo>
                  <a:cubicBezTo>
                    <a:pt x="89" y="500"/>
                    <a:pt x="186" y="481"/>
                    <a:pt x="289" y="476"/>
                  </a:cubicBezTo>
                  <a:cubicBezTo>
                    <a:pt x="415" y="471"/>
                    <a:pt x="461" y="490"/>
                    <a:pt x="477" y="500"/>
                  </a:cubicBezTo>
                  <a:cubicBezTo>
                    <a:pt x="490" y="734"/>
                    <a:pt x="678" y="920"/>
                    <a:pt x="909" y="920"/>
                  </a:cubicBezTo>
                  <a:cubicBezTo>
                    <a:pt x="1027" y="920"/>
                    <a:pt x="1137" y="871"/>
                    <a:pt x="1220" y="784"/>
                  </a:cubicBezTo>
                  <a:cubicBezTo>
                    <a:pt x="1226" y="777"/>
                    <a:pt x="1233" y="776"/>
                    <a:pt x="1236" y="776"/>
                  </a:cubicBezTo>
                  <a:cubicBezTo>
                    <a:pt x="1236" y="776"/>
                    <a:pt x="1236" y="776"/>
                    <a:pt x="1236" y="776"/>
                  </a:cubicBezTo>
                  <a:cubicBezTo>
                    <a:pt x="1240" y="776"/>
                    <a:pt x="1247" y="777"/>
                    <a:pt x="1253" y="784"/>
                  </a:cubicBezTo>
                  <a:cubicBezTo>
                    <a:pt x="1335" y="871"/>
                    <a:pt x="1444" y="920"/>
                    <a:pt x="1560" y="920"/>
                  </a:cubicBezTo>
                  <a:cubicBezTo>
                    <a:pt x="1652" y="920"/>
                    <a:pt x="1740" y="889"/>
                    <a:pt x="1814" y="833"/>
                  </a:cubicBezTo>
                  <a:cubicBezTo>
                    <a:pt x="1913" y="852"/>
                    <a:pt x="2228" y="897"/>
                    <a:pt x="2390" y="721"/>
                  </a:cubicBezTo>
                  <a:cubicBezTo>
                    <a:pt x="2501" y="600"/>
                    <a:pt x="2514" y="409"/>
                    <a:pt x="2427" y="154"/>
                  </a:cubicBezTo>
                  <a:cubicBezTo>
                    <a:pt x="2416" y="124"/>
                    <a:pt x="2388" y="105"/>
                    <a:pt x="2356" y="106"/>
                  </a:cubicBezTo>
                  <a:cubicBezTo>
                    <a:pt x="2325" y="108"/>
                    <a:pt x="2299" y="130"/>
                    <a:pt x="2292" y="161"/>
                  </a:cubicBezTo>
                  <a:cubicBezTo>
                    <a:pt x="2292" y="163"/>
                    <a:pt x="2257" y="311"/>
                    <a:pt x="2148" y="376"/>
                  </a:cubicBezTo>
                  <a:cubicBezTo>
                    <a:pt x="2103" y="403"/>
                    <a:pt x="2051" y="412"/>
                    <a:pt x="1990" y="403"/>
                  </a:cubicBezTo>
                  <a:cubicBezTo>
                    <a:pt x="1963" y="176"/>
                    <a:pt x="1781" y="0"/>
                    <a:pt x="1560" y="0"/>
                  </a:cubicBezTo>
                  <a:cubicBezTo>
                    <a:pt x="1450" y="0"/>
                    <a:pt x="1344" y="44"/>
                    <a:pt x="1264" y="125"/>
                  </a:cubicBezTo>
                  <a:cubicBezTo>
                    <a:pt x="1241" y="147"/>
                    <a:pt x="1207" y="149"/>
                    <a:pt x="1184" y="130"/>
                  </a:cubicBezTo>
                  <a:cubicBezTo>
                    <a:pt x="1107" y="64"/>
                    <a:pt x="1009" y="28"/>
                    <a:pt x="909" y="28"/>
                  </a:cubicBezTo>
                  <a:cubicBezTo>
                    <a:pt x="824" y="28"/>
                    <a:pt x="743" y="53"/>
                    <a:pt x="673" y="100"/>
                  </a:cubicBezTo>
                  <a:cubicBezTo>
                    <a:pt x="628" y="90"/>
                    <a:pt x="544" y="78"/>
                    <a:pt x="448" y="90"/>
                  </a:cubicBezTo>
                  <a:cubicBezTo>
                    <a:pt x="314" y="107"/>
                    <a:pt x="130" y="174"/>
                    <a:pt x="13" y="399"/>
                  </a:cubicBezTo>
                  <a:cubicBezTo>
                    <a:pt x="0" y="423"/>
                    <a:pt x="2" y="451"/>
                    <a:pt x="18" y="473"/>
                  </a:cubicBezTo>
                  <a:cubicBezTo>
                    <a:pt x="35" y="495"/>
                    <a:pt x="62" y="505"/>
                    <a:pt x="88" y="500"/>
                  </a:cubicBezTo>
                  <a:close/>
                  <a:moveTo>
                    <a:pt x="664" y="241"/>
                  </a:moveTo>
                  <a:cubicBezTo>
                    <a:pt x="686" y="249"/>
                    <a:pt x="712" y="246"/>
                    <a:pt x="731" y="230"/>
                  </a:cubicBezTo>
                  <a:cubicBezTo>
                    <a:pt x="783" y="189"/>
                    <a:pt x="844" y="168"/>
                    <a:pt x="909" y="168"/>
                  </a:cubicBezTo>
                  <a:cubicBezTo>
                    <a:pt x="977" y="168"/>
                    <a:pt x="1040" y="191"/>
                    <a:pt x="1093" y="236"/>
                  </a:cubicBezTo>
                  <a:cubicBezTo>
                    <a:pt x="1172" y="304"/>
                    <a:pt x="1288" y="298"/>
                    <a:pt x="1363" y="224"/>
                  </a:cubicBezTo>
                  <a:cubicBezTo>
                    <a:pt x="1417" y="170"/>
                    <a:pt x="1487" y="140"/>
                    <a:pt x="1560" y="140"/>
                  </a:cubicBezTo>
                  <a:cubicBezTo>
                    <a:pt x="1722" y="140"/>
                    <a:pt x="1853" y="283"/>
                    <a:pt x="1853" y="460"/>
                  </a:cubicBezTo>
                  <a:cubicBezTo>
                    <a:pt x="1853" y="491"/>
                    <a:pt x="1874" y="519"/>
                    <a:pt x="1904" y="527"/>
                  </a:cubicBezTo>
                  <a:cubicBezTo>
                    <a:pt x="2024" y="561"/>
                    <a:pt x="2130" y="550"/>
                    <a:pt x="2221" y="496"/>
                  </a:cubicBezTo>
                  <a:cubicBezTo>
                    <a:pt x="2271" y="466"/>
                    <a:pt x="2310" y="425"/>
                    <a:pt x="2340" y="384"/>
                  </a:cubicBezTo>
                  <a:cubicBezTo>
                    <a:pt x="2354" y="492"/>
                    <a:pt x="2336" y="573"/>
                    <a:pt x="2287" y="626"/>
                  </a:cubicBezTo>
                  <a:cubicBezTo>
                    <a:pt x="2190" y="733"/>
                    <a:pt x="1971" y="719"/>
                    <a:pt x="1857" y="699"/>
                  </a:cubicBezTo>
                  <a:cubicBezTo>
                    <a:pt x="1854" y="695"/>
                    <a:pt x="1851" y="692"/>
                    <a:pt x="1847" y="689"/>
                  </a:cubicBezTo>
                  <a:cubicBezTo>
                    <a:pt x="1819" y="670"/>
                    <a:pt x="1781" y="673"/>
                    <a:pt x="1757" y="697"/>
                  </a:cubicBezTo>
                  <a:cubicBezTo>
                    <a:pt x="1703" y="750"/>
                    <a:pt x="1633" y="780"/>
                    <a:pt x="1560" y="780"/>
                  </a:cubicBezTo>
                  <a:cubicBezTo>
                    <a:pt x="1483" y="780"/>
                    <a:pt x="1411" y="747"/>
                    <a:pt x="1356" y="688"/>
                  </a:cubicBezTo>
                  <a:cubicBezTo>
                    <a:pt x="1325" y="655"/>
                    <a:pt x="1282" y="637"/>
                    <a:pt x="1237" y="636"/>
                  </a:cubicBezTo>
                  <a:cubicBezTo>
                    <a:pt x="1237" y="636"/>
                    <a:pt x="1237" y="636"/>
                    <a:pt x="1236" y="636"/>
                  </a:cubicBezTo>
                  <a:cubicBezTo>
                    <a:pt x="1192" y="636"/>
                    <a:pt x="1148" y="655"/>
                    <a:pt x="1118" y="688"/>
                  </a:cubicBezTo>
                  <a:cubicBezTo>
                    <a:pt x="1062" y="747"/>
                    <a:pt x="988" y="780"/>
                    <a:pt x="909" y="780"/>
                  </a:cubicBezTo>
                  <a:cubicBezTo>
                    <a:pt x="747" y="780"/>
                    <a:pt x="616" y="642"/>
                    <a:pt x="616" y="474"/>
                  </a:cubicBezTo>
                  <a:cubicBezTo>
                    <a:pt x="616" y="463"/>
                    <a:pt x="613" y="452"/>
                    <a:pt x="608" y="442"/>
                  </a:cubicBezTo>
                  <a:cubicBezTo>
                    <a:pt x="568" y="363"/>
                    <a:pt x="461" y="329"/>
                    <a:pt x="283" y="337"/>
                  </a:cubicBezTo>
                  <a:cubicBezTo>
                    <a:pt x="265" y="337"/>
                    <a:pt x="246" y="339"/>
                    <a:pt x="228" y="340"/>
                  </a:cubicBezTo>
                  <a:cubicBezTo>
                    <a:pt x="399" y="176"/>
                    <a:pt x="633" y="233"/>
                    <a:pt x="664" y="2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 cap="flat" cmpd="sng" algn="ctr">
                  <a:solidFill>
                    <a:srgbClr val="FFFFFF">
                      <a:alpha val="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200" kern="0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36DB824C-DCE6-4895-9826-3885B86F71C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6350" y="884238"/>
              <a:ext cx="4581525" cy="3608388"/>
            </a:xfrm>
            <a:custGeom>
              <a:avLst/>
              <a:gdLst>
                <a:gd name="T0" fmla="*/ 3062 w 3160"/>
                <a:gd name="T1" fmla="*/ 1088 h 2486"/>
                <a:gd name="T2" fmla="*/ 2434 w 3160"/>
                <a:gd name="T3" fmla="*/ 1153 h 2486"/>
                <a:gd name="T4" fmla="*/ 2337 w 3160"/>
                <a:gd name="T5" fmla="*/ 1088 h 2486"/>
                <a:gd name="T6" fmla="*/ 1661 w 3160"/>
                <a:gd name="T7" fmla="*/ 1374 h 2486"/>
                <a:gd name="T8" fmla="*/ 1519 w 3160"/>
                <a:gd name="T9" fmla="*/ 953 h 2486"/>
                <a:gd name="T10" fmla="*/ 1102 w 3160"/>
                <a:gd name="T11" fmla="*/ 883 h 2486"/>
                <a:gd name="T12" fmla="*/ 1032 w 3160"/>
                <a:gd name="T13" fmla="*/ 1374 h 2486"/>
                <a:gd name="T14" fmla="*/ 892 w 3160"/>
                <a:gd name="T15" fmla="*/ 1414 h 2486"/>
                <a:gd name="T16" fmla="*/ 776 w 3160"/>
                <a:gd name="T17" fmla="*/ 65 h 2486"/>
                <a:gd name="T18" fmla="*/ 398 w 3160"/>
                <a:gd name="T19" fmla="*/ 8 h 2486"/>
                <a:gd name="T20" fmla="*/ 235 w 3160"/>
                <a:gd name="T21" fmla="*/ 1416 h 2486"/>
                <a:gd name="T22" fmla="*/ 143 w 3160"/>
                <a:gd name="T23" fmla="*/ 1476 h 2486"/>
                <a:gd name="T24" fmla="*/ 19 w 3160"/>
                <a:gd name="T25" fmla="*/ 2462 h 2486"/>
                <a:gd name="T26" fmla="*/ 955 w 3160"/>
                <a:gd name="T27" fmla="*/ 2486 h 2486"/>
                <a:gd name="T28" fmla="*/ 1661 w 3160"/>
                <a:gd name="T29" fmla="*/ 2486 h 2486"/>
                <a:gd name="T30" fmla="*/ 1681 w 3160"/>
                <a:gd name="T31" fmla="*/ 2486 h 2486"/>
                <a:gd name="T32" fmla="*/ 2385 w 3160"/>
                <a:gd name="T33" fmla="*/ 2483 h 2486"/>
                <a:gd name="T34" fmla="*/ 3090 w 3160"/>
                <a:gd name="T35" fmla="*/ 2486 h 2486"/>
                <a:gd name="T36" fmla="*/ 3160 w 3160"/>
                <a:gd name="T37" fmla="*/ 1153 h 2486"/>
                <a:gd name="T38" fmla="*/ 1172 w 3160"/>
                <a:gd name="T39" fmla="*/ 1023 h 2486"/>
                <a:gd name="T40" fmla="*/ 1379 w 3160"/>
                <a:gd name="T41" fmla="*/ 1370 h 2486"/>
                <a:gd name="T42" fmla="*/ 1172 w 3160"/>
                <a:gd name="T43" fmla="*/ 1023 h 2486"/>
                <a:gd name="T44" fmla="*/ 643 w 3160"/>
                <a:gd name="T45" fmla="*/ 142 h 2486"/>
                <a:gd name="T46" fmla="*/ 378 w 3160"/>
                <a:gd name="T47" fmla="*/ 1370 h 2486"/>
                <a:gd name="T48" fmla="*/ 273 w 3160"/>
                <a:gd name="T49" fmla="*/ 1556 h 2486"/>
                <a:gd name="T50" fmla="*/ 886 w 3160"/>
                <a:gd name="T51" fmla="*/ 2004 h 2486"/>
                <a:gd name="T52" fmla="*/ 805 w 3160"/>
                <a:gd name="T53" fmla="*/ 2346 h 2486"/>
                <a:gd name="T54" fmla="*/ 735 w 3160"/>
                <a:gd name="T55" fmla="*/ 1886 h 2486"/>
                <a:gd name="T56" fmla="*/ 316 w 3160"/>
                <a:gd name="T57" fmla="*/ 1956 h 2486"/>
                <a:gd name="T58" fmla="*/ 154 w 3160"/>
                <a:gd name="T59" fmla="*/ 2346 h 2486"/>
                <a:gd name="T60" fmla="*/ 456 w 3160"/>
                <a:gd name="T61" fmla="*/ 2295 h 2486"/>
                <a:gd name="T62" fmla="*/ 665 w 3160"/>
                <a:gd name="T63" fmla="*/ 2026 h 2486"/>
                <a:gd name="T64" fmla="*/ 456 w 3160"/>
                <a:gd name="T65" fmla="*/ 2295 h 2486"/>
                <a:gd name="T66" fmla="*/ 1067 w 3160"/>
                <a:gd name="T67" fmla="*/ 2346 h 2486"/>
                <a:gd name="T68" fmla="*/ 1025 w 3160"/>
                <a:gd name="T69" fmla="*/ 1514 h 2486"/>
                <a:gd name="T70" fmla="*/ 1591 w 3160"/>
                <a:gd name="T71" fmla="*/ 2346 h 2486"/>
                <a:gd name="T72" fmla="*/ 1751 w 3160"/>
                <a:gd name="T73" fmla="*/ 2346 h 2486"/>
                <a:gd name="T74" fmla="*/ 2294 w 3160"/>
                <a:gd name="T75" fmla="*/ 1259 h 2486"/>
                <a:gd name="T76" fmla="*/ 3020 w 3160"/>
                <a:gd name="T77" fmla="*/ 2346 h 2486"/>
                <a:gd name="T78" fmla="*/ 2477 w 3160"/>
                <a:gd name="T79" fmla="*/ 1490 h 2486"/>
                <a:gd name="T80" fmla="*/ 3020 w 3160"/>
                <a:gd name="T81" fmla="*/ 2346 h 2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160" h="2486">
                  <a:moveTo>
                    <a:pt x="3128" y="1094"/>
                  </a:moveTo>
                  <a:cubicBezTo>
                    <a:pt x="3109" y="1081"/>
                    <a:pt x="3084" y="1079"/>
                    <a:pt x="3062" y="1088"/>
                  </a:cubicBezTo>
                  <a:cubicBezTo>
                    <a:pt x="2434" y="1356"/>
                    <a:pt x="2434" y="1356"/>
                    <a:pt x="2434" y="1356"/>
                  </a:cubicBezTo>
                  <a:cubicBezTo>
                    <a:pt x="2434" y="1153"/>
                    <a:pt x="2434" y="1153"/>
                    <a:pt x="2434" y="1153"/>
                  </a:cubicBezTo>
                  <a:cubicBezTo>
                    <a:pt x="2434" y="1129"/>
                    <a:pt x="2422" y="1107"/>
                    <a:pt x="2403" y="1094"/>
                  </a:cubicBezTo>
                  <a:cubicBezTo>
                    <a:pt x="2383" y="1081"/>
                    <a:pt x="2358" y="1079"/>
                    <a:pt x="2337" y="1088"/>
                  </a:cubicBezTo>
                  <a:cubicBezTo>
                    <a:pt x="1666" y="1374"/>
                    <a:pt x="1666" y="1374"/>
                    <a:pt x="1666" y="1374"/>
                  </a:cubicBezTo>
                  <a:cubicBezTo>
                    <a:pt x="1664" y="1374"/>
                    <a:pt x="1663" y="1374"/>
                    <a:pt x="1661" y="1374"/>
                  </a:cubicBezTo>
                  <a:cubicBezTo>
                    <a:pt x="1519" y="1374"/>
                    <a:pt x="1519" y="1374"/>
                    <a:pt x="1519" y="1374"/>
                  </a:cubicBezTo>
                  <a:cubicBezTo>
                    <a:pt x="1519" y="953"/>
                    <a:pt x="1519" y="953"/>
                    <a:pt x="1519" y="953"/>
                  </a:cubicBezTo>
                  <a:cubicBezTo>
                    <a:pt x="1519" y="915"/>
                    <a:pt x="1488" y="883"/>
                    <a:pt x="1449" y="883"/>
                  </a:cubicBezTo>
                  <a:cubicBezTo>
                    <a:pt x="1102" y="883"/>
                    <a:pt x="1102" y="883"/>
                    <a:pt x="1102" y="883"/>
                  </a:cubicBezTo>
                  <a:cubicBezTo>
                    <a:pt x="1064" y="883"/>
                    <a:pt x="1032" y="915"/>
                    <a:pt x="1032" y="953"/>
                  </a:cubicBezTo>
                  <a:cubicBezTo>
                    <a:pt x="1032" y="1374"/>
                    <a:pt x="1032" y="1374"/>
                    <a:pt x="1032" y="1374"/>
                  </a:cubicBezTo>
                  <a:cubicBezTo>
                    <a:pt x="955" y="1374"/>
                    <a:pt x="955" y="1374"/>
                    <a:pt x="955" y="1374"/>
                  </a:cubicBezTo>
                  <a:cubicBezTo>
                    <a:pt x="927" y="1374"/>
                    <a:pt x="903" y="1390"/>
                    <a:pt x="892" y="1414"/>
                  </a:cubicBezTo>
                  <a:cubicBezTo>
                    <a:pt x="891" y="1414"/>
                    <a:pt x="891" y="1414"/>
                    <a:pt x="891" y="1414"/>
                  </a:cubicBezTo>
                  <a:cubicBezTo>
                    <a:pt x="776" y="65"/>
                    <a:pt x="776" y="65"/>
                    <a:pt x="776" y="65"/>
                  </a:cubicBezTo>
                  <a:cubicBezTo>
                    <a:pt x="773" y="28"/>
                    <a:pt x="742" y="0"/>
                    <a:pt x="705" y="1"/>
                  </a:cubicBezTo>
                  <a:cubicBezTo>
                    <a:pt x="398" y="8"/>
                    <a:pt x="398" y="8"/>
                    <a:pt x="398" y="8"/>
                  </a:cubicBezTo>
                  <a:cubicBezTo>
                    <a:pt x="362" y="8"/>
                    <a:pt x="332" y="37"/>
                    <a:pt x="330" y="73"/>
                  </a:cubicBezTo>
                  <a:cubicBezTo>
                    <a:pt x="235" y="1416"/>
                    <a:pt x="235" y="1416"/>
                    <a:pt x="235" y="1416"/>
                  </a:cubicBezTo>
                  <a:cubicBezTo>
                    <a:pt x="212" y="1416"/>
                    <a:pt x="212" y="1416"/>
                    <a:pt x="212" y="1416"/>
                  </a:cubicBezTo>
                  <a:cubicBezTo>
                    <a:pt x="178" y="1416"/>
                    <a:pt x="148" y="1442"/>
                    <a:pt x="143" y="1476"/>
                  </a:cubicBezTo>
                  <a:cubicBezTo>
                    <a:pt x="3" y="2406"/>
                    <a:pt x="3" y="2406"/>
                    <a:pt x="3" y="2406"/>
                  </a:cubicBezTo>
                  <a:cubicBezTo>
                    <a:pt x="0" y="2426"/>
                    <a:pt x="6" y="2447"/>
                    <a:pt x="19" y="2462"/>
                  </a:cubicBezTo>
                  <a:cubicBezTo>
                    <a:pt x="33" y="2477"/>
                    <a:pt x="52" y="2486"/>
                    <a:pt x="73" y="2486"/>
                  </a:cubicBezTo>
                  <a:cubicBezTo>
                    <a:pt x="955" y="2486"/>
                    <a:pt x="955" y="2486"/>
                    <a:pt x="955" y="2486"/>
                  </a:cubicBezTo>
                  <a:cubicBezTo>
                    <a:pt x="1005" y="2486"/>
                    <a:pt x="1005" y="2486"/>
                    <a:pt x="1005" y="2486"/>
                  </a:cubicBezTo>
                  <a:cubicBezTo>
                    <a:pt x="1661" y="2486"/>
                    <a:pt x="1661" y="2486"/>
                    <a:pt x="1661" y="2486"/>
                  </a:cubicBezTo>
                  <a:cubicBezTo>
                    <a:pt x="1665" y="2486"/>
                    <a:pt x="1668" y="2486"/>
                    <a:pt x="1671" y="2486"/>
                  </a:cubicBezTo>
                  <a:cubicBezTo>
                    <a:pt x="1674" y="2486"/>
                    <a:pt x="1678" y="2486"/>
                    <a:pt x="1681" y="2486"/>
                  </a:cubicBezTo>
                  <a:cubicBezTo>
                    <a:pt x="2364" y="2486"/>
                    <a:pt x="2364" y="2486"/>
                    <a:pt x="2364" y="2486"/>
                  </a:cubicBezTo>
                  <a:cubicBezTo>
                    <a:pt x="2372" y="2486"/>
                    <a:pt x="2379" y="2485"/>
                    <a:pt x="2385" y="2483"/>
                  </a:cubicBezTo>
                  <a:cubicBezTo>
                    <a:pt x="2392" y="2485"/>
                    <a:pt x="2399" y="2486"/>
                    <a:pt x="2407" y="2486"/>
                  </a:cubicBezTo>
                  <a:cubicBezTo>
                    <a:pt x="3090" y="2486"/>
                    <a:pt x="3090" y="2486"/>
                    <a:pt x="3090" y="2486"/>
                  </a:cubicBezTo>
                  <a:cubicBezTo>
                    <a:pt x="3129" y="2486"/>
                    <a:pt x="3160" y="2455"/>
                    <a:pt x="3160" y="2416"/>
                  </a:cubicBezTo>
                  <a:cubicBezTo>
                    <a:pt x="3160" y="1153"/>
                    <a:pt x="3160" y="1153"/>
                    <a:pt x="3160" y="1153"/>
                  </a:cubicBezTo>
                  <a:cubicBezTo>
                    <a:pt x="3160" y="1129"/>
                    <a:pt x="3148" y="1107"/>
                    <a:pt x="3128" y="1094"/>
                  </a:cubicBezTo>
                  <a:close/>
                  <a:moveTo>
                    <a:pt x="1172" y="1023"/>
                  </a:moveTo>
                  <a:cubicBezTo>
                    <a:pt x="1379" y="1023"/>
                    <a:pt x="1379" y="1023"/>
                    <a:pt x="1379" y="1023"/>
                  </a:cubicBezTo>
                  <a:cubicBezTo>
                    <a:pt x="1379" y="1370"/>
                    <a:pt x="1379" y="1370"/>
                    <a:pt x="1379" y="1370"/>
                  </a:cubicBezTo>
                  <a:cubicBezTo>
                    <a:pt x="1172" y="1370"/>
                    <a:pt x="1172" y="1370"/>
                    <a:pt x="1172" y="1370"/>
                  </a:cubicBezTo>
                  <a:lnTo>
                    <a:pt x="1172" y="1023"/>
                  </a:lnTo>
                  <a:close/>
                  <a:moveTo>
                    <a:pt x="465" y="146"/>
                  </a:moveTo>
                  <a:cubicBezTo>
                    <a:pt x="643" y="142"/>
                    <a:pt x="643" y="142"/>
                    <a:pt x="643" y="142"/>
                  </a:cubicBezTo>
                  <a:cubicBezTo>
                    <a:pt x="747" y="1370"/>
                    <a:pt x="747" y="1370"/>
                    <a:pt x="747" y="1370"/>
                  </a:cubicBezTo>
                  <a:cubicBezTo>
                    <a:pt x="378" y="1370"/>
                    <a:pt x="378" y="1370"/>
                    <a:pt x="378" y="1370"/>
                  </a:cubicBezTo>
                  <a:lnTo>
                    <a:pt x="465" y="146"/>
                  </a:lnTo>
                  <a:close/>
                  <a:moveTo>
                    <a:pt x="273" y="1556"/>
                  </a:moveTo>
                  <a:cubicBezTo>
                    <a:pt x="833" y="1554"/>
                    <a:pt x="833" y="1554"/>
                    <a:pt x="833" y="1554"/>
                  </a:cubicBezTo>
                  <a:cubicBezTo>
                    <a:pt x="886" y="2004"/>
                    <a:pt x="886" y="2004"/>
                    <a:pt x="886" y="2004"/>
                  </a:cubicBezTo>
                  <a:cubicBezTo>
                    <a:pt x="926" y="2346"/>
                    <a:pt x="926" y="2346"/>
                    <a:pt x="926" y="2346"/>
                  </a:cubicBezTo>
                  <a:cubicBezTo>
                    <a:pt x="805" y="2346"/>
                    <a:pt x="805" y="2346"/>
                    <a:pt x="805" y="2346"/>
                  </a:cubicBezTo>
                  <a:cubicBezTo>
                    <a:pt x="805" y="1956"/>
                    <a:pt x="805" y="1956"/>
                    <a:pt x="805" y="1956"/>
                  </a:cubicBezTo>
                  <a:cubicBezTo>
                    <a:pt x="805" y="1917"/>
                    <a:pt x="773" y="1886"/>
                    <a:pt x="735" y="1886"/>
                  </a:cubicBezTo>
                  <a:cubicBezTo>
                    <a:pt x="386" y="1886"/>
                    <a:pt x="386" y="1886"/>
                    <a:pt x="386" y="1886"/>
                  </a:cubicBezTo>
                  <a:cubicBezTo>
                    <a:pt x="348" y="1886"/>
                    <a:pt x="316" y="1917"/>
                    <a:pt x="316" y="1956"/>
                  </a:cubicBezTo>
                  <a:cubicBezTo>
                    <a:pt x="316" y="2346"/>
                    <a:pt x="316" y="2346"/>
                    <a:pt x="316" y="2346"/>
                  </a:cubicBezTo>
                  <a:cubicBezTo>
                    <a:pt x="154" y="2346"/>
                    <a:pt x="154" y="2346"/>
                    <a:pt x="154" y="2346"/>
                  </a:cubicBezTo>
                  <a:lnTo>
                    <a:pt x="273" y="1556"/>
                  </a:lnTo>
                  <a:close/>
                  <a:moveTo>
                    <a:pt x="456" y="2295"/>
                  </a:moveTo>
                  <a:cubicBezTo>
                    <a:pt x="456" y="2026"/>
                    <a:pt x="456" y="2026"/>
                    <a:pt x="456" y="2026"/>
                  </a:cubicBezTo>
                  <a:cubicBezTo>
                    <a:pt x="665" y="2026"/>
                    <a:pt x="665" y="2026"/>
                    <a:pt x="665" y="2026"/>
                  </a:cubicBezTo>
                  <a:cubicBezTo>
                    <a:pt x="665" y="2295"/>
                    <a:pt x="665" y="2295"/>
                    <a:pt x="665" y="2295"/>
                  </a:cubicBezTo>
                  <a:lnTo>
                    <a:pt x="456" y="2295"/>
                  </a:lnTo>
                  <a:close/>
                  <a:moveTo>
                    <a:pt x="1591" y="2346"/>
                  </a:moveTo>
                  <a:cubicBezTo>
                    <a:pt x="1067" y="2346"/>
                    <a:pt x="1067" y="2346"/>
                    <a:pt x="1067" y="2346"/>
                  </a:cubicBezTo>
                  <a:cubicBezTo>
                    <a:pt x="1025" y="1992"/>
                    <a:pt x="1025" y="1992"/>
                    <a:pt x="1025" y="1992"/>
                  </a:cubicBezTo>
                  <a:cubicBezTo>
                    <a:pt x="1025" y="1514"/>
                    <a:pt x="1025" y="1514"/>
                    <a:pt x="1025" y="1514"/>
                  </a:cubicBezTo>
                  <a:cubicBezTo>
                    <a:pt x="1591" y="1514"/>
                    <a:pt x="1591" y="1514"/>
                    <a:pt x="1591" y="1514"/>
                  </a:cubicBezTo>
                  <a:lnTo>
                    <a:pt x="1591" y="2346"/>
                  </a:lnTo>
                  <a:close/>
                  <a:moveTo>
                    <a:pt x="2294" y="2346"/>
                  </a:moveTo>
                  <a:cubicBezTo>
                    <a:pt x="1751" y="2346"/>
                    <a:pt x="1751" y="2346"/>
                    <a:pt x="1751" y="2346"/>
                  </a:cubicBezTo>
                  <a:cubicBezTo>
                    <a:pt x="1751" y="1490"/>
                    <a:pt x="1751" y="1490"/>
                    <a:pt x="1751" y="1490"/>
                  </a:cubicBezTo>
                  <a:cubicBezTo>
                    <a:pt x="2294" y="1259"/>
                    <a:pt x="2294" y="1259"/>
                    <a:pt x="2294" y="1259"/>
                  </a:cubicBezTo>
                  <a:lnTo>
                    <a:pt x="2294" y="2346"/>
                  </a:lnTo>
                  <a:close/>
                  <a:moveTo>
                    <a:pt x="3020" y="2346"/>
                  </a:moveTo>
                  <a:cubicBezTo>
                    <a:pt x="2477" y="2346"/>
                    <a:pt x="2477" y="2346"/>
                    <a:pt x="2477" y="2346"/>
                  </a:cubicBezTo>
                  <a:cubicBezTo>
                    <a:pt x="2477" y="1490"/>
                    <a:pt x="2477" y="1490"/>
                    <a:pt x="2477" y="1490"/>
                  </a:cubicBezTo>
                  <a:cubicBezTo>
                    <a:pt x="3020" y="1259"/>
                    <a:pt x="3020" y="1259"/>
                    <a:pt x="3020" y="1259"/>
                  </a:cubicBezTo>
                  <a:lnTo>
                    <a:pt x="3020" y="23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 cap="flat" cmpd="sng" algn="ctr">
                  <a:solidFill>
                    <a:srgbClr val="FFFFFF">
                      <a:alpha val="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200" kern="0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889D2BF5-ABBB-413B-881A-CE72B32F654E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2900" y="3186113"/>
              <a:ext cx="201613" cy="850900"/>
            </a:xfrm>
            <a:custGeom>
              <a:avLst/>
              <a:gdLst>
                <a:gd name="T0" fmla="*/ 70 w 140"/>
                <a:gd name="T1" fmla="*/ 586 h 586"/>
                <a:gd name="T2" fmla="*/ 140 w 140"/>
                <a:gd name="T3" fmla="*/ 516 h 586"/>
                <a:gd name="T4" fmla="*/ 140 w 140"/>
                <a:gd name="T5" fmla="*/ 70 h 586"/>
                <a:gd name="T6" fmla="*/ 70 w 140"/>
                <a:gd name="T7" fmla="*/ 0 h 586"/>
                <a:gd name="T8" fmla="*/ 0 w 140"/>
                <a:gd name="T9" fmla="*/ 70 h 586"/>
                <a:gd name="T10" fmla="*/ 0 w 140"/>
                <a:gd name="T11" fmla="*/ 516 h 586"/>
                <a:gd name="T12" fmla="*/ 70 w 140"/>
                <a:gd name="T13" fmla="*/ 586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0" h="586">
                  <a:moveTo>
                    <a:pt x="70" y="586"/>
                  </a:moveTo>
                  <a:cubicBezTo>
                    <a:pt x="108" y="586"/>
                    <a:pt x="140" y="555"/>
                    <a:pt x="140" y="516"/>
                  </a:cubicBezTo>
                  <a:cubicBezTo>
                    <a:pt x="140" y="70"/>
                    <a:pt x="140" y="70"/>
                    <a:pt x="140" y="70"/>
                  </a:cubicBezTo>
                  <a:cubicBezTo>
                    <a:pt x="140" y="32"/>
                    <a:pt x="108" y="0"/>
                    <a:pt x="70" y="0"/>
                  </a:cubicBezTo>
                  <a:cubicBezTo>
                    <a:pt x="31" y="0"/>
                    <a:pt x="0" y="32"/>
                    <a:pt x="0" y="70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0" y="555"/>
                    <a:pt x="31" y="586"/>
                    <a:pt x="70" y="58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 cap="flat" cmpd="sng" algn="ctr">
                  <a:solidFill>
                    <a:srgbClr val="FFFFFF">
                      <a:alpha val="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200" kern="0" dirty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531E30CF-EB84-47FF-BF71-21400CB438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3738" y="3186113"/>
              <a:ext cx="203200" cy="850900"/>
            </a:xfrm>
            <a:custGeom>
              <a:avLst/>
              <a:gdLst>
                <a:gd name="T0" fmla="*/ 70 w 140"/>
                <a:gd name="T1" fmla="*/ 586 h 586"/>
                <a:gd name="T2" fmla="*/ 140 w 140"/>
                <a:gd name="T3" fmla="*/ 516 h 586"/>
                <a:gd name="T4" fmla="*/ 140 w 140"/>
                <a:gd name="T5" fmla="*/ 70 h 586"/>
                <a:gd name="T6" fmla="*/ 70 w 140"/>
                <a:gd name="T7" fmla="*/ 0 h 586"/>
                <a:gd name="T8" fmla="*/ 0 w 140"/>
                <a:gd name="T9" fmla="*/ 70 h 586"/>
                <a:gd name="T10" fmla="*/ 0 w 140"/>
                <a:gd name="T11" fmla="*/ 516 h 586"/>
                <a:gd name="T12" fmla="*/ 70 w 140"/>
                <a:gd name="T13" fmla="*/ 586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0" h="586">
                  <a:moveTo>
                    <a:pt x="70" y="586"/>
                  </a:moveTo>
                  <a:cubicBezTo>
                    <a:pt x="109" y="586"/>
                    <a:pt x="140" y="555"/>
                    <a:pt x="140" y="516"/>
                  </a:cubicBezTo>
                  <a:cubicBezTo>
                    <a:pt x="140" y="70"/>
                    <a:pt x="140" y="70"/>
                    <a:pt x="140" y="70"/>
                  </a:cubicBezTo>
                  <a:cubicBezTo>
                    <a:pt x="140" y="32"/>
                    <a:pt x="109" y="0"/>
                    <a:pt x="70" y="0"/>
                  </a:cubicBezTo>
                  <a:cubicBezTo>
                    <a:pt x="32" y="0"/>
                    <a:pt x="0" y="32"/>
                    <a:pt x="0" y="70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0" y="555"/>
                    <a:pt x="32" y="586"/>
                    <a:pt x="70" y="58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 cap="flat" cmpd="sng" algn="ctr">
                  <a:solidFill>
                    <a:srgbClr val="FFFFFF">
                      <a:alpha val="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200" kern="0" dirty="0">
                <a:solidFill>
                  <a:srgbClr val="000000"/>
                </a:solidFill>
                <a:latin typeface="+mj-lt"/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DEF48E44-6B8B-42DD-BEFD-D86A6C74FAA6}"/>
              </a:ext>
            </a:extLst>
          </p:cNvPr>
          <p:cNvSpPr txBox="1"/>
          <p:nvPr/>
        </p:nvSpPr>
        <p:spPr>
          <a:xfrm>
            <a:off x="2285520" y="2297444"/>
            <a:ext cx="1330853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ru-RU" baseline="0" dirty="0">
                <a:latin typeface="+mn-lt"/>
              </a:defRPr>
            </a:lvl1pPr>
            <a:lvl2pPr marL="194400" lvl="1" indent="-190800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ru-RU" baseline="0" dirty="0">
                <a:latin typeface="+mn-lt"/>
              </a:defRPr>
            </a:lvl2pPr>
            <a:lvl3pPr marL="446400" lvl="2" indent="-248400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ru-RU" baseline="0" dirty="0">
                <a:latin typeface="+mn-lt"/>
              </a:defRPr>
            </a:lvl3pPr>
            <a:lvl4pPr marL="615600" lvl="3" indent="-154800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ru-RU" baseline="0" dirty="0">
                <a:latin typeface="+mn-lt"/>
              </a:defRPr>
            </a:lvl4pPr>
            <a:lvl5pPr marL="748800" lvl="4" indent="-129600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ru-RU" baseline="0" dirty="0">
                <a:latin typeface="+mn-lt"/>
              </a:defRPr>
            </a:lvl5pPr>
            <a:lvl6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6pPr>
            <a:lvl7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7pPr>
            <a:lvl8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8pPr>
            <a:lvl9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58C4"/>
              </a:buClr>
            </a:pPr>
            <a:r>
              <a:rPr sz="1400" b="1" dirty="0">
                <a:solidFill>
                  <a:srgbClr val="0058C4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Предприятие</a:t>
            </a:r>
            <a:endParaRPr sz="1000" b="1" dirty="0">
              <a:solidFill>
                <a:srgbClr val="0058C4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CE24A14-78BE-452E-B854-93C372EE8777}"/>
              </a:ext>
            </a:extLst>
          </p:cNvPr>
          <p:cNvSpPr txBox="1"/>
          <p:nvPr/>
        </p:nvSpPr>
        <p:spPr>
          <a:xfrm>
            <a:off x="4147535" y="2188541"/>
            <a:ext cx="1407684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lvl="0" indent="0" algn="ctr" defTabSz="895350" eaLnBrk="1" latinLnBrk="0" hangingPunct="1">
              <a:buClr>
                <a:schemeClr val="tx2"/>
              </a:buClr>
              <a:buSzPct val="100000"/>
              <a:defRPr b="1" baseline="0">
                <a:solidFill>
                  <a:schemeClr val="tx2"/>
                </a:solidFill>
                <a:latin typeface="+mn-lt"/>
              </a:defRPr>
            </a:lvl1pPr>
            <a:lvl2pPr marL="194400" lvl="1" indent="-190800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baseline="0">
                <a:latin typeface="+mn-lt"/>
              </a:defRPr>
            </a:lvl2pPr>
            <a:lvl3pPr marL="446400" lvl="2" indent="-248400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baseline="0">
                <a:latin typeface="+mn-lt"/>
              </a:defRPr>
            </a:lvl3pPr>
            <a:lvl4pPr marL="615600" lvl="3" indent="-154800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baseline="0">
                <a:latin typeface="+mn-lt"/>
              </a:defRPr>
            </a:lvl4pPr>
            <a:lvl5pPr marL="748800" lvl="4" indent="-129600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5pPr>
            <a:lvl6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6pPr>
            <a:lvl7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7pPr>
            <a:lvl8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8pPr>
            <a:lvl9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58C4"/>
              </a:buClr>
            </a:pPr>
            <a:r>
              <a:rPr lang="ru-RU" sz="1400" dirty="0">
                <a:solidFill>
                  <a:srgbClr val="0058C4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Адресная поддержка</a:t>
            </a:r>
          </a:p>
        </p:txBody>
      </p:sp>
      <p:sp>
        <p:nvSpPr>
          <p:cNvPr id="28" name="Rectangle 286">
            <a:extLst>
              <a:ext uri="{FF2B5EF4-FFF2-40B4-BE49-F238E27FC236}">
                <a16:creationId xmlns:a16="http://schemas.microsoft.com/office/drawing/2014/main" id="{C235005A-1285-40E4-A903-B9814287D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2553" y="2158045"/>
            <a:ext cx="113705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Clr>
                <a:srgbClr val="0058C4"/>
              </a:buClr>
            </a:pPr>
            <a:r>
              <a:rPr lang="ru-RU" sz="1400" b="1" dirty="0">
                <a:solidFill>
                  <a:srgbClr val="FFFFFF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Системные меры</a:t>
            </a:r>
            <a:endParaRPr lang="en-US" sz="1400" b="1" dirty="0">
              <a:solidFill>
                <a:srgbClr val="FFFFFF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Rectangle 286">
            <a:extLst>
              <a:ext uri="{FF2B5EF4-FFF2-40B4-BE49-F238E27FC236}">
                <a16:creationId xmlns:a16="http://schemas.microsoft.com/office/drawing/2014/main" id="{CD775BA0-73C8-4436-9E83-8EDADE7EC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6602" y="2143556"/>
            <a:ext cx="116525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  <a:sp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Clr>
                <a:srgbClr val="0058C4"/>
              </a:buClr>
            </a:pPr>
            <a:r>
              <a:rPr lang="ru-RU" sz="1400" b="1" dirty="0">
                <a:solidFill>
                  <a:srgbClr val="FFFFFF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Поддержка занятости</a:t>
            </a:r>
            <a:endParaRPr lang="en-US" sz="1400" b="1" dirty="0">
              <a:solidFill>
                <a:srgbClr val="FFFFFF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30" name="CustomIcon">
            <a:extLst>
              <a:ext uri="{FF2B5EF4-FFF2-40B4-BE49-F238E27FC236}">
                <a16:creationId xmlns:a16="http://schemas.microsoft.com/office/drawing/2014/main" id="{01B694FA-0336-4CB7-9847-0EF4942166F4}"/>
              </a:ext>
            </a:extLst>
          </p:cNvPr>
          <p:cNvGrpSpPr>
            <a:grpSpLocks/>
          </p:cNvGrpSpPr>
          <p:nvPr>
            <p:custDataLst>
              <p:tags r:id="rId3"/>
            </p:custDataLst>
          </p:nvPr>
        </p:nvGrpSpPr>
        <p:grpSpPr>
          <a:xfrm>
            <a:off x="6372322" y="2689312"/>
            <a:ext cx="399968" cy="328403"/>
            <a:chOff x="-1588" y="0"/>
            <a:chExt cx="622301" cy="625475"/>
          </a:xfrm>
        </p:grpSpPr>
        <p:sp>
          <p:nvSpPr>
            <p:cNvPr id="31" name="Freeform 15">
              <a:extLst>
                <a:ext uri="{FF2B5EF4-FFF2-40B4-BE49-F238E27FC236}">
                  <a16:creationId xmlns:a16="http://schemas.microsoft.com/office/drawing/2014/main" id="{56F4AFCE-9708-4706-914B-6B87854BAF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8125" y="0"/>
              <a:ext cx="142875" cy="144463"/>
            </a:xfrm>
            <a:custGeom>
              <a:avLst/>
              <a:gdLst>
                <a:gd name="T0" fmla="*/ 50 w 99"/>
                <a:gd name="T1" fmla="*/ 99 h 99"/>
                <a:gd name="T2" fmla="*/ 99 w 99"/>
                <a:gd name="T3" fmla="*/ 49 h 99"/>
                <a:gd name="T4" fmla="*/ 50 w 99"/>
                <a:gd name="T5" fmla="*/ 0 h 99"/>
                <a:gd name="T6" fmla="*/ 0 w 99"/>
                <a:gd name="T7" fmla="*/ 49 h 99"/>
                <a:gd name="T8" fmla="*/ 50 w 99"/>
                <a:gd name="T9" fmla="*/ 99 h 99"/>
                <a:gd name="T10" fmla="*/ 50 w 99"/>
                <a:gd name="T11" fmla="*/ 19 h 99"/>
                <a:gd name="T12" fmla="*/ 80 w 99"/>
                <a:gd name="T13" fmla="*/ 49 h 99"/>
                <a:gd name="T14" fmla="*/ 50 w 99"/>
                <a:gd name="T15" fmla="*/ 80 h 99"/>
                <a:gd name="T16" fmla="*/ 19 w 99"/>
                <a:gd name="T17" fmla="*/ 49 h 99"/>
                <a:gd name="T18" fmla="*/ 50 w 99"/>
                <a:gd name="T19" fmla="*/ 1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9" h="99">
                  <a:moveTo>
                    <a:pt x="50" y="99"/>
                  </a:moveTo>
                  <a:cubicBezTo>
                    <a:pt x="77" y="99"/>
                    <a:pt x="99" y="77"/>
                    <a:pt x="99" y="49"/>
                  </a:cubicBezTo>
                  <a:cubicBezTo>
                    <a:pt x="99" y="22"/>
                    <a:pt x="77" y="0"/>
                    <a:pt x="50" y="0"/>
                  </a:cubicBezTo>
                  <a:cubicBezTo>
                    <a:pt x="22" y="0"/>
                    <a:pt x="0" y="22"/>
                    <a:pt x="0" y="49"/>
                  </a:cubicBezTo>
                  <a:cubicBezTo>
                    <a:pt x="0" y="77"/>
                    <a:pt x="22" y="99"/>
                    <a:pt x="50" y="99"/>
                  </a:cubicBezTo>
                  <a:close/>
                  <a:moveTo>
                    <a:pt x="50" y="19"/>
                  </a:moveTo>
                  <a:cubicBezTo>
                    <a:pt x="66" y="19"/>
                    <a:pt x="80" y="33"/>
                    <a:pt x="80" y="49"/>
                  </a:cubicBezTo>
                  <a:cubicBezTo>
                    <a:pt x="80" y="66"/>
                    <a:pt x="66" y="80"/>
                    <a:pt x="50" y="80"/>
                  </a:cubicBezTo>
                  <a:cubicBezTo>
                    <a:pt x="33" y="80"/>
                    <a:pt x="19" y="66"/>
                    <a:pt x="19" y="49"/>
                  </a:cubicBezTo>
                  <a:cubicBezTo>
                    <a:pt x="19" y="33"/>
                    <a:pt x="33" y="19"/>
                    <a:pt x="50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 cap="flat" cmpd="sng" algn="ctr">
                  <a:solidFill>
                    <a:srgbClr val="FFFFFF">
                      <a:alpha val="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200" kern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32" name="Freeform 16">
              <a:extLst>
                <a:ext uri="{FF2B5EF4-FFF2-40B4-BE49-F238E27FC236}">
                  <a16:creationId xmlns:a16="http://schemas.microsoft.com/office/drawing/2014/main" id="{6D9BAE6B-B4AB-4BB9-B93A-BA8C271F640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625" y="34925"/>
              <a:ext cx="123825" cy="123825"/>
            </a:xfrm>
            <a:custGeom>
              <a:avLst/>
              <a:gdLst>
                <a:gd name="T0" fmla="*/ 42 w 85"/>
                <a:gd name="T1" fmla="*/ 85 h 85"/>
                <a:gd name="T2" fmla="*/ 85 w 85"/>
                <a:gd name="T3" fmla="*/ 43 h 85"/>
                <a:gd name="T4" fmla="*/ 42 w 85"/>
                <a:gd name="T5" fmla="*/ 0 h 85"/>
                <a:gd name="T6" fmla="*/ 0 w 85"/>
                <a:gd name="T7" fmla="*/ 43 h 85"/>
                <a:gd name="T8" fmla="*/ 42 w 85"/>
                <a:gd name="T9" fmla="*/ 85 h 85"/>
                <a:gd name="T10" fmla="*/ 42 w 85"/>
                <a:gd name="T11" fmla="*/ 16 h 85"/>
                <a:gd name="T12" fmla="*/ 69 w 85"/>
                <a:gd name="T13" fmla="*/ 43 h 85"/>
                <a:gd name="T14" fmla="*/ 42 w 85"/>
                <a:gd name="T15" fmla="*/ 69 h 85"/>
                <a:gd name="T16" fmla="*/ 16 w 85"/>
                <a:gd name="T17" fmla="*/ 43 h 85"/>
                <a:gd name="T18" fmla="*/ 42 w 85"/>
                <a:gd name="T19" fmla="*/ 1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85">
                  <a:moveTo>
                    <a:pt x="42" y="85"/>
                  </a:moveTo>
                  <a:cubicBezTo>
                    <a:pt x="66" y="85"/>
                    <a:pt x="85" y="67"/>
                    <a:pt x="85" y="43"/>
                  </a:cubicBezTo>
                  <a:cubicBezTo>
                    <a:pt x="85" y="19"/>
                    <a:pt x="66" y="0"/>
                    <a:pt x="42" y="0"/>
                  </a:cubicBezTo>
                  <a:cubicBezTo>
                    <a:pt x="19" y="0"/>
                    <a:pt x="0" y="19"/>
                    <a:pt x="0" y="43"/>
                  </a:cubicBezTo>
                  <a:cubicBezTo>
                    <a:pt x="0" y="67"/>
                    <a:pt x="19" y="85"/>
                    <a:pt x="42" y="85"/>
                  </a:cubicBezTo>
                  <a:close/>
                  <a:moveTo>
                    <a:pt x="42" y="16"/>
                  </a:moveTo>
                  <a:cubicBezTo>
                    <a:pt x="57" y="16"/>
                    <a:pt x="69" y="28"/>
                    <a:pt x="69" y="43"/>
                  </a:cubicBezTo>
                  <a:cubicBezTo>
                    <a:pt x="69" y="57"/>
                    <a:pt x="57" y="69"/>
                    <a:pt x="42" y="69"/>
                  </a:cubicBezTo>
                  <a:cubicBezTo>
                    <a:pt x="28" y="69"/>
                    <a:pt x="16" y="57"/>
                    <a:pt x="16" y="43"/>
                  </a:cubicBezTo>
                  <a:cubicBezTo>
                    <a:pt x="16" y="28"/>
                    <a:pt x="28" y="16"/>
                    <a:pt x="42" y="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 cap="flat" cmpd="sng" algn="ctr">
                  <a:solidFill>
                    <a:srgbClr val="FFFFFF">
                      <a:alpha val="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200" kern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33" name="Freeform 17">
              <a:extLst>
                <a:ext uri="{FF2B5EF4-FFF2-40B4-BE49-F238E27FC236}">
                  <a16:creationId xmlns:a16="http://schemas.microsoft.com/office/drawing/2014/main" id="{E4ECE746-0E0D-455D-811C-28E259BCB3C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588" y="146050"/>
              <a:ext cx="622301" cy="479425"/>
            </a:xfrm>
            <a:custGeom>
              <a:avLst/>
              <a:gdLst>
                <a:gd name="T0" fmla="*/ 292 w 427"/>
                <a:gd name="T1" fmla="*/ 18 h 328"/>
                <a:gd name="T2" fmla="*/ 135 w 427"/>
                <a:gd name="T3" fmla="*/ 18 h 328"/>
                <a:gd name="T4" fmla="*/ 0 w 427"/>
                <a:gd name="T5" fmla="*/ 52 h 328"/>
                <a:gd name="T6" fmla="*/ 31 w 427"/>
                <a:gd name="T7" fmla="*/ 185 h 328"/>
                <a:gd name="T8" fmla="*/ 43 w 427"/>
                <a:gd name="T9" fmla="*/ 293 h 328"/>
                <a:gd name="T10" fmla="*/ 121 w 427"/>
                <a:gd name="T11" fmla="*/ 190 h 328"/>
                <a:gd name="T12" fmla="*/ 129 w 427"/>
                <a:gd name="T13" fmla="*/ 183 h 328"/>
                <a:gd name="T14" fmla="*/ 161 w 427"/>
                <a:gd name="T15" fmla="*/ 315 h 328"/>
                <a:gd name="T16" fmla="*/ 266 w 427"/>
                <a:gd name="T17" fmla="*/ 315 h 328"/>
                <a:gd name="T18" fmla="*/ 266 w 427"/>
                <a:gd name="T19" fmla="*/ 203 h 328"/>
                <a:gd name="T20" fmla="*/ 306 w 427"/>
                <a:gd name="T21" fmla="*/ 185 h 328"/>
                <a:gd name="T22" fmla="*/ 306 w 427"/>
                <a:gd name="T23" fmla="*/ 282 h 328"/>
                <a:gd name="T24" fmla="*/ 396 w 427"/>
                <a:gd name="T25" fmla="*/ 282 h 328"/>
                <a:gd name="T26" fmla="*/ 424 w 427"/>
                <a:gd name="T27" fmla="*/ 168 h 328"/>
                <a:gd name="T28" fmla="*/ 385 w 427"/>
                <a:gd name="T29" fmla="*/ 10 h 328"/>
                <a:gd name="T30" fmla="*/ 104 w 427"/>
                <a:gd name="T31" fmla="*/ 180 h 328"/>
                <a:gd name="T32" fmla="*/ 85 w 427"/>
                <a:gd name="T33" fmla="*/ 276 h 328"/>
                <a:gd name="T34" fmla="*/ 68 w 427"/>
                <a:gd name="T35" fmla="*/ 178 h 328"/>
                <a:gd name="T36" fmla="*/ 48 w 427"/>
                <a:gd name="T37" fmla="*/ 190 h 328"/>
                <a:gd name="T38" fmla="*/ 40 w 427"/>
                <a:gd name="T39" fmla="*/ 55 h 328"/>
                <a:gd name="T40" fmla="*/ 18 w 427"/>
                <a:gd name="T41" fmla="*/ 158 h 328"/>
                <a:gd name="T42" fmla="*/ 43 w 427"/>
                <a:gd name="T43" fmla="*/ 27 h 328"/>
                <a:gd name="T44" fmla="*/ 127 w 427"/>
                <a:gd name="T45" fmla="*/ 33 h 328"/>
                <a:gd name="T46" fmla="*/ 121 w 427"/>
                <a:gd name="T47" fmla="*/ 167 h 328"/>
                <a:gd name="T48" fmla="*/ 282 w 427"/>
                <a:gd name="T49" fmla="*/ 169 h 328"/>
                <a:gd name="T50" fmla="*/ 266 w 427"/>
                <a:gd name="T51" fmla="*/ 61 h 328"/>
                <a:gd name="T52" fmla="*/ 246 w 427"/>
                <a:gd name="T53" fmla="*/ 197 h 328"/>
                <a:gd name="T54" fmla="*/ 223 w 427"/>
                <a:gd name="T55" fmla="*/ 308 h 328"/>
                <a:gd name="T56" fmla="*/ 204 w 427"/>
                <a:gd name="T57" fmla="*/ 195 h 328"/>
                <a:gd name="T58" fmla="*/ 181 w 427"/>
                <a:gd name="T59" fmla="*/ 209 h 328"/>
                <a:gd name="T60" fmla="*/ 171 w 427"/>
                <a:gd name="T61" fmla="*/ 52 h 328"/>
                <a:gd name="T62" fmla="*/ 145 w 427"/>
                <a:gd name="T63" fmla="*/ 171 h 328"/>
                <a:gd name="T64" fmla="*/ 174 w 427"/>
                <a:gd name="T65" fmla="*/ 19 h 328"/>
                <a:gd name="T66" fmla="*/ 282 w 427"/>
                <a:gd name="T67" fmla="*/ 169 h 328"/>
                <a:gd name="T68" fmla="*/ 410 w 427"/>
                <a:gd name="T69" fmla="*/ 158 h 328"/>
                <a:gd name="T70" fmla="*/ 388 w 427"/>
                <a:gd name="T71" fmla="*/ 55 h 328"/>
                <a:gd name="T72" fmla="*/ 379 w 427"/>
                <a:gd name="T73" fmla="*/ 190 h 328"/>
                <a:gd name="T74" fmla="*/ 360 w 427"/>
                <a:gd name="T75" fmla="*/ 178 h 328"/>
                <a:gd name="T76" fmla="*/ 342 w 427"/>
                <a:gd name="T77" fmla="*/ 276 h 328"/>
                <a:gd name="T78" fmla="*/ 323 w 427"/>
                <a:gd name="T79" fmla="*/ 180 h 328"/>
                <a:gd name="T80" fmla="*/ 306 w 427"/>
                <a:gd name="T81" fmla="*/ 63 h 328"/>
                <a:gd name="T82" fmla="*/ 302 w 427"/>
                <a:gd name="T83" fmla="*/ 49 h 328"/>
                <a:gd name="T84" fmla="*/ 317 w 427"/>
                <a:gd name="T85" fmla="*/ 27 h 328"/>
                <a:gd name="T86" fmla="*/ 411 w 427"/>
                <a:gd name="T87" fmla="*/ 156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27" h="328">
                  <a:moveTo>
                    <a:pt x="385" y="10"/>
                  </a:moveTo>
                  <a:cubicBezTo>
                    <a:pt x="317" y="10"/>
                    <a:pt x="317" y="10"/>
                    <a:pt x="317" y="10"/>
                  </a:cubicBezTo>
                  <a:cubicBezTo>
                    <a:pt x="308" y="10"/>
                    <a:pt x="299" y="13"/>
                    <a:pt x="292" y="18"/>
                  </a:cubicBezTo>
                  <a:cubicBezTo>
                    <a:pt x="283" y="7"/>
                    <a:pt x="269" y="0"/>
                    <a:pt x="253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58" y="0"/>
                    <a:pt x="144" y="7"/>
                    <a:pt x="135" y="18"/>
                  </a:cubicBezTo>
                  <a:cubicBezTo>
                    <a:pt x="128" y="13"/>
                    <a:pt x="119" y="10"/>
                    <a:pt x="110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19" y="10"/>
                    <a:pt x="0" y="29"/>
                    <a:pt x="0" y="52"/>
                  </a:cubicBezTo>
                  <a:cubicBezTo>
                    <a:pt x="0" y="156"/>
                    <a:pt x="0" y="156"/>
                    <a:pt x="0" y="156"/>
                  </a:cubicBezTo>
                  <a:cubicBezTo>
                    <a:pt x="0" y="160"/>
                    <a:pt x="1" y="164"/>
                    <a:pt x="4" y="168"/>
                  </a:cubicBezTo>
                  <a:cubicBezTo>
                    <a:pt x="8" y="173"/>
                    <a:pt x="17" y="182"/>
                    <a:pt x="31" y="185"/>
                  </a:cubicBezTo>
                  <a:cubicBezTo>
                    <a:pt x="31" y="190"/>
                    <a:pt x="31" y="190"/>
                    <a:pt x="31" y="190"/>
                  </a:cubicBezTo>
                  <a:cubicBezTo>
                    <a:pt x="31" y="282"/>
                    <a:pt x="31" y="282"/>
                    <a:pt x="31" y="282"/>
                  </a:cubicBezTo>
                  <a:cubicBezTo>
                    <a:pt x="31" y="288"/>
                    <a:pt x="37" y="293"/>
                    <a:pt x="43" y="293"/>
                  </a:cubicBezTo>
                  <a:cubicBezTo>
                    <a:pt x="110" y="293"/>
                    <a:pt x="110" y="293"/>
                    <a:pt x="110" y="293"/>
                  </a:cubicBezTo>
                  <a:cubicBezTo>
                    <a:pt x="116" y="293"/>
                    <a:pt x="121" y="288"/>
                    <a:pt x="121" y="282"/>
                  </a:cubicBezTo>
                  <a:cubicBezTo>
                    <a:pt x="121" y="190"/>
                    <a:pt x="121" y="190"/>
                    <a:pt x="121" y="190"/>
                  </a:cubicBezTo>
                  <a:cubicBezTo>
                    <a:pt x="121" y="190"/>
                    <a:pt x="121" y="190"/>
                    <a:pt x="121" y="190"/>
                  </a:cubicBezTo>
                  <a:cubicBezTo>
                    <a:pt x="121" y="185"/>
                    <a:pt x="121" y="185"/>
                    <a:pt x="121" y="185"/>
                  </a:cubicBezTo>
                  <a:cubicBezTo>
                    <a:pt x="124" y="185"/>
                    <a:pt x="127" y="184"/>
                    <a:pt x="129" y="183"/>
                  </a:cubicBezTo>
                  <a:cubicBezTo>
                    <a:pt x="129" y="183"/>
                    <a:pt x="129" y="183"/>
                    <a:pt x="129" y="183"/>
                  </a:cubicBezTo>
                  <a:cubicBezTo>
                    <a:pt x="134" y="189"/>
                    <a:pt x="144" y="200"/>
                    <a:pt x="161" y="203"/>
                  </a:cubicBezTo>
                  <a:cubicBezTo>
                    <a:pt x="161" y="315"/>
                    <a:pt x="161" y="315"/>
                    <a:pt x="161" y="315"/>
                  </a:cubicBezTo>
                  <a:cubicBezTo>
                    <a:pt x="161" y="322"/>
                    <a:pt x="167" y="328"/>
                    <a:pt x="174" y="328"/>
                  </a:cubicBezTo>
                  <a:cubicBezTo>
                    <a:pt x="253" y="328"/>
                    <a:pt x="253" y="328"/>
                    <a:pt x="253" y="328"/>
                  </a:cubicBezTo>
                  <a:cubicBezTo>
                    <a:pt x="260" y="328"/>
                    <a:pt x="266" y="322"/>
                    <a:pt x="266" y="315"/>
                  </a:cubicBezTo>
                  <a:cubicBezTo>
                    <a:pt x="266" y="210"/>
                    <a:pt x="266" y="210"/>
                    <a:pt x="266" y="210"/>
                  </a:cubicBezTo>
                  <a:cubicBezTo>
                    <a:pt x="266" y="209"/>
                    <a:pt x="266" y="209"/>
                    <a:pt x="266" y="209"/>
                  </a:cubicBezTo>
                  <a:cubicBezTo>
                    <a:pt x="266" y="203"/>
                    <a:pt x="266" y="203"/>
                    <a:pt x="266" y="203"/>
                  </a:cubicBezTo>
                  <a:cubicBezTo>
                    <a:pt x="282" y="200"/>
                    <a:pt x="293" y="190"/>
                    <a:pt x="297" y="183"/>
                  </a:cubicBezTo>
                  <a:cubicBezTo>
                    <a:pt x="298" y="183"/>
                    <a:pt x="298" y="183"/>
                    <a:pt x="298" y="183"/>
                  </a:cubicBezTo>
                  <a:cubicBezTo>
                    <a:pt x="301" y="183"/>
                    <a:pt x="303" y="185"/>
                    <a:pt x="306" y="185"/>
                  </a:cubicBezTo>
                  <a:cubicBezTo>
                    <a:pt x="306" y="190"/>
                    <a:pt x="306" y="190"/>
                    <a:pt x="306" y="190"/>
                  </a:cubicBezTo>
                  <a:cubicBezTo>
                    <a:pt x="306" y="190"/>
                    <a:pt x="306" y="190"/>
                    <a:pt x="306" y="190"/>
                  </a:cubicBezTo>
                  <a:cubicBezTo>
                    <a:pt x="306" y="282"/>
                    <a:pt x="306" y="282"/>
                    <a:pt x="306" y="282"/>
                  </a:cubicBezTo>
                  <a:cubicBezTo>
                    <a:pt x="306" y="288"/>
                    <a:pt x="311" y="293"/>
                    <a:pt x="317" y="293"/>
                  </a:cubicBezTo>
                  <a:cubicBezTo>
                    <a:pt x="385" y="293"/>
                    <a:pt x="385" y="293"/>
                    <a:pt x="385" y="293"/>
                  </a:cubicBezTo>
                  <a:cubicBezTo>
                    <a:pt x="391" y="293"/>
                    <a:pt x="396" y="288"/>
                    <a:pt x="396" y="282"/>
                  </a:cubicBezTo>
                  <a:cubicBezTo>
                    <a:pt x="396" y="190"/>
                    <a:pt x="396" y="190"/>
                    <a:pt x="396" y="190"/>
                  </a:cubicBezTo>
                  <a:cubicBezTo>
                    <a:pt x="396" y="185"/>
                    <a:pt x="396" y="185"/>
                    <a:pt x="396" y="185"/>
                  </a:cubicBezTo>
                  <a:cubicBezTo>
                    <a:pt x="411" y="182"/>
                    <a:pt x="419" y="173"/>
                    <a:pt x="424" y="168"/>
                  </a:cubicBezTo>
                  <a:cubicBezTo>
                    <a:pt x="426" y="164"/>
                    <a:pt x="427" y="160"/>
                    <a:pt x="427" y="156"/>
                  </a:cubicBezTo>
                  <a:cubicBezTo>
                    <a:pt x="427" y="52"/>
                    <a:pt x="427" y="52"/>
                    <a:pt x="427" y="52"/>
                  </a:cubicBezTo>
                  <a:cubicBezTo>
                    <a:pt x="427" y="29"/>
                    <a:pt x="408" y="10"/>
                    <a:pt x="385" y="10"/>
                  </a:cubicBezTo>
                  <a:close/>
                  <a:moveTo>
                    <a:pt x="113" y="55"/>
                  </a:moveTo>
                  <a:cubicBezTo>
                    <a:pt x="108" y="55"/>
                    <a:pt x="104" y="59"/>
                    <a:pt x="104" y="63"/>
                  </a:cubicBezTo>
                  <a:cubicBezTo>
                    <a:pt x="104" y="180"/>
                    <a:pt x="104" y="180"/>
                    <a:pt x="104" y="180"/>
                  </a:cubicBezTo>
                  <a:cubicBezTo>
                    <a:pt x="104" y="180"/>
                    <a:pt x="104" y="180"/>
                    <a:pt x="104" y="180"/>
                  </a:cubicBezTo>
                  <a:cubicBezTo>
                    <a:pt x="104" y="276"/>
                    <a:pt x="104" y="276"/>
                    <a:pt x="104" y="276"/>
                  </a:cubicBezTo>
                  <a:cubicBezTo>
                    <a:pt x="85" y="276"/>
                    <a:pt x="85" y="276"/>
                    <a:pt x="85" y="276"/>
                  </a:cubicBezTo>
                  <a:cubicBezTo>
                    <a:pt x="85" y="178"/>
                    <a:pt x="85" y="178"/>
                    <a:pt x="85" y="178"/>
                  </a:cubicBezTo>
                  <a:cubicBezTo>
                    <a:pt x="85" y="173"/>
                    <a:pt x="81" y="170"/>
                    <a:pt x="76" y="170"/>
                  </a:cubicBezTo>
                  <a:cubicBezTo>
                    <a:pt x="72" y="170"/>
                    <a:pt x="68" y="173"/>
                    <a:pt x="68" y="178"/>
                  </a:cubicBezTo>
                  <a:cubicBezTo>
                    <a:pt x="68" y="276"/>
                    <a:pt x="68" y="276"/>
                    <a:pt x="68" y="276"/>
                  </a:cubicBezTo>
                  <a:cubicBezTo>
                    <a:pt x="48" y="276"/>
                    <a:pt x="48" y="276"/>
                    <a:pt x="48" y="276"/>
                  </a:cubicBezTo>
                  <a:cubicBezTo>
                    <a:pt x="48" y="190"/>
                    <a:pt x="48" y="190"/>
                    <a:pt x="48" y="190"/>
                  </a:cubicBezTo>
                  <a:cubicBezTo>
                    <a:pt x="48" y="180"/>
                    <a:pt x="48" y="180"/>
                    <a:pt x="48" y="180"/>
                  </a:cubicBezTo>
                  <a:cubicBezTo>
                    <a:pt x="48" y="63"/>
                    <a:pt x="48" y="63"/>
                    <a:pt x="48" y="63"/>
                  </a:cubicBezTo>
                  <a:cubicBezTo>
                    <a:pt x="48" y="59"/>
                    <a:pt x="45" y="55"/>
                    <a:pt x="40" y="55"/>
                  </a:cubicBezTo>
                  <a:cubicBezTo>
                    <a:pt x="35" y="55"/>
                    <a:pt x="31" y="59"/>
                    <a:pt x="31" y="63"/>
                  </a:cubicBezTo>
                  <a:cubicBezTo>
                    <a:pt x="31" y="167"/>
                    <a:pt x="31" y="167"/>
                    <a:pt x="31" y="167"/>
                  </a:cubicBezTo>
                  <a:cubicBezTo>
                    <a:pt x="24" y="165"/>
                    <a:pt x="20" y="160"/>
                    <a:pt x="18" y="158"/>
                  </a:cubicBezTo>
                  <a:cubicBezTo>
                    <a:pt x="17" y="157"/>
                    <a:pt x="17" y="157"/>
                    <a:pt x="17" y="156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38"/>
                    <a:pt x="29" y="27"/>
                    <a:pt x="43" y="27"/>
                  </a:cubicBezTo>
                  <a:cubicBezTo>
                    <a:pt x="110" y="27"/>
                    <a:pt x="110" y="27"/>
                    <a:pt x="110" y="27"/>
                  </a:cubicBezTo>
                  <a:cubicBezTo>
                    <a:pt x="116" y="27"/>
                    <a:pt x="121" y="29"/>
                    <a:pt x="126" y="32"/>
                  </a:cubicBezTo>
                  <a:cubicBezTo>
                    <a:pt x="126" y="33"/>
                    <a:pt x="127" y="33"/>
                    <a:pt x="127" y="33"/>
                  </a:cubicBezTo>
                  <a:cubicBezTo>
                    <a:pt x="126" y="38"/>
                    <a:pt x="125" y="44"/>
                    <a:pt x="125" y="49"/>
                  </a:cubicBezTo>
                  <a:cubicBezTo>
                    <a:pt x="125" y="166"/>
                    <a:pt x="125" y="166"/>
                    <a:pt x="125" y="166"/>
                  </a:cubicBezTo>
                  <a:cubicBezTo>
                    <a:pt x="124" y="167"/>
                    <a:pt x="123" y="167"/>
                    <a:pt x="121" y="167"/>
                  </a:cubicBezTo>
                  <a:cubicBezTo>
                    <a:pt x="121" y="63"/>
                    <a:pt x="121" y="63"/>
                    <a:pt x="121" y="63"/>
                  </a:cubicBezTo>
                  <a:cubicBezTo>
                    <a:pt x="121" y="59"/>
                    <a:pt x="118" y="55"/>
                    <a:pt x="113" y="55"/>
                  </a:cubicBezTo>
                  <a:close/>
                  <a:moveTo>
                    <a:pt x="282" y="169"/>
                  </a:moveTo>
                  <a:cubicBezTo>
                    <a:pt x="282" y="170"/>
                    <a:pt x="282" y="171"/>
                    <a:pt x="281" y="172"/>
                  </a:cubicBezTo>
                  <a:cubicBezTo>
                    <a:pt x="279" y="176"/>
                    <a:pt x="273" y="180"/>
                    <a:pt x="266" y="183"/>
                  </a:cubicBezTo>
                  <a:cubicBezTo>
                    <a:pt x="266" y="61"/>
                    <a:pt x="266" y="61"/>
                    <a:pt x="266" y="61"/>
                  </a:cubicBezTo>
                  <a:cubicBezTo>
                    <a:pt x="266" y="56"/>
                    <a:pt x="261" y="52"/>
                    <a:pt x="256" y="52"/>
                  </a:cubicBezTo>
                  <a:cubicBezTo>
                    <a:pt x="250" y="52"/>
                    <a:pt x="246" y="56"/>
                    <a:pt x="246" y="61"/>
                  </a:cubicBezTo>
                  <a:cubicBezTo>
                    <a:pt x="246" y="197"/>
                    <a:pt x="246" y="197"/>
                    <a:pt x="246" y="197"/>
                  </a:cubicBezTo>
                  <a:cubicBezTo>
                    <a:pt x="246" y="197"/>
                    <a:pt x="246" y="197"/>
                    <a:pt x="246" y="197"/>
                  </a:cubicBezTo>
                  <a:cubicBezTo>
                    <a:pt x="246" y="308"/>
                    <a:pt x="246" y="308"/>
                    <a:pt x="246" y="308"/>
                  </a:cubicBezTo>
                  <a:cubicBezTo>
                    <a:pt x="223" y="308"/>
                    <a:pt x="223" y="308"/>
                    <a:pt x="223" y="308"/>
                  </a:cubicBezTo>
                  <a:cubicBezTo>
                    <a:pt x="223" y="195"/>
                    <a:pt x="223" y="195"/>
                    <a:pt x="223" y="195"/>
                  </a:cubicBezTo>
                  <a:cubicBezTo>
                    <a:pt x="223" y="189"/>
                    <a:pt x="219" y="185"/>
                    <a:pt x="214" y="185"/>
                  </a:cubicBezTo>
                  <a:cubicBezTo>
                    <a:pt x="208" y="185"/>
                    <a:pt x="204" y="189"/>
                    <a:pt x="204" y="195"/>
                  </a:cubicBezTo>
                  <a:cubicBezTo>
                    <a:pt x="204" y="308"/>
                    <a:pt x="204" y="308"/>
                    <a:pt x="204" y="308"/>
                  </a:cubicBezTo>
                  <a:cubicBezTo>
                    <a:pt x="181" y="308"/>
                    <a:pt x="181" y="308"/>
                    <a:pt x="181" y="308"/>
                  </a:cubicBezTo>
                  <a:cubicBezTo>
                    <a:pt x="181" y="209"/>
                    <a:pt x="181" y="209"/>
                    <a:pt x="181" y="209"/>
                  </a:cubicBezTo>
                  <a:cubicBezTo>
                    <a:pt x="181" y="209"/>
                    <a:pt x="181" y="209"/>
                    <a:pt x="181" y="209"/>
                  </a:cubicBezTo>
                  <a:cubicBezTo>
                    <a:pt x="181" y="61"/>
                    <a:pt x="181" y="61"/>
                    <a:pt x="181" y="61"/>
                  </a:cubicBezTo>
                  <a:cubicBezTo>
                    <a:pt x="181" y="56"/>
                    <a:pt x="177" y="52"/>
                    <a:pt x="171" y="52"/>
                  </a:cubicBezTo>
                  <a:cubicBezTo>
                    <a:pt x="165" y="52"/>
                    <a:pt x="161" y="56"/>
                    <a:pt x="161" y="61"/>
                  </a:cubicBezTo>
                  <a:cubicBezTo>
                    <a:pt x="161" y="183"/>
                    <a:pt x="161" y="183"/>
                    <a:pt x="161" y="183"/>
                  </a:cubicBezTo>
                  <a:cubicBezTo>
                    <a:pt x="153" y="180"/>
                    <a:pt x="148" y="175"/>
                    <a:pt x="145" y="171"/>
                  </a:cubicBezTo>
                  <a:cubicBezTo>
                    <a:pt x="144" y="171"/>
                    <a:pt x="144" y="170"/>
                    <a:pt x="144" y="169"/>
                  </a:cubicBezTo>
                  <a:cubicBezTo>
                    <a:pt x="144" y="49"/>
                    <a:pt x="144" y="49"/>
                    <a:pt x="144" y="49"/>
                  </a:cubicBezTo>
                  <a:cubicBezTo>
                    <a:pt x="144" y="33"/>
                    <a:pt x="158" y="19"/>
                    <a:pt x="174" y="19"/>
                  </a:cubicBezTo>
                  <a:cubicBezTo>
                    <a:pt x="253" y="19"/>
                    <a:pt x="253" y="19"/>
                    <a:pt x="253" y="19"/>
                  </a:cubicBezTo>
                  <a:cubicBezTo>
                    <a:pt x="270" y="19"/>
                    <a:pt x="282" y="33"/>
                    <a:pt x="282" y="49"/>
                  </a:cubicBezTo>
                  <a:cubicBezTo>
                    <a:pt x="282" y="169"/>
                    <a:pt x="282" y="169"/>
                    <a:pt x="282" y="169"/>
                  </a:cubicBezTo>
                  <a:cubicBezTo>
                    <a:pt x="282" y="169"/>
                    <a:pt x="282" y="169"/>
                    <a:pt x="282" y="169"/>
                  </a:cubicBezTo>
                  <a:close/>
                  <a:moveTo>
                    <a:pt x="411" y="156"/>
                  </a:moveTo>
                  <a:cubicBezTo>
                    <a:pt x="411" y="157"/>
                    <a:pt x="410" y="157"/>
                    <a:pt x="410" y="158"/>
                  </a:cubicBezTo>
                  <a:cubicBezTo>
                    <a:pt x="407" y="160"/>
                    <a:pt x="403" y="165"/>
                    <a:pt x="396" y="167"/>
                  </a:cubicBezTo>
                  <a:cubicBezTo>
                    <a:pt x="396" y="63"/>
                    <a:pt x="396" y="63"/>
                    <a:pt x="396" y="63"/>
                  </a:cubicBezTo>
                  <a:cubicBezTo>
                    <a:pt x="396" y="59"/>
                    <a:pt x="392" y="55"/>
                    <a:pt x="388" y="55"/>
                  </a:cubicBezTo>
                  <a:cubicBezTo>
                    <a:pt x="383" y="55"/>
                    <a:pt x="379" y="59"/>
                    <a:pt x="379" y="63"/>
                  </a:cubicBezTo>
                  <a:cubicBezTo>
                    <a:pt x="379" y="180"/>
                    <a:pt x="379" y="180"/>
                    <a:pt x="379" y="180"/>
                  </a:cubicBezTo>
                  <a:cubicBezTo>
                    <a:pt x="379" y="190"/>
                    <a:pt x="379" y="190"/>
                    <a:pt x="379" y="190"/>
                  </a:cubicBezTo>
                  <a:cubicBezTo>
                    <a:pt x="379" y="276"/>
                    <a:pt x="379" y="276"/>
                    <a:pt x="379" y="276"/>
                  </a:cubicBezTo>
                  <a:cubicBezTo>
                    <a:pt x="360" y="276"/>
                    <a:pt x="360" y="276"/>
                    <a:pt x="360" y="276"/>
                  </a:cubicBezTo>
                  <a:cubicBezTo>
                    <a:pt x="360" y="178"/>
                    <a:pt x="360" y="178"/>
                    <a:pt x="360" y="178"/>
                  </a:cubicBezTo>
                  <a:cubicBezTo>
                    <a:pt x="360" y="173"/>
                    <a:pt x="356" y="170"/>
                    <a:pt x="351" y="170"/>
                  </a:cubicBezTo>
                  <a:cubicBezTo>
                    <a:pt x="346" y="170"/>
                    <a:pt x="342" y="173"/>
                    <a:pt x="342" y="178"/>
                  </a:cubicBezTo>
                  <a:cubicBezTo>
                    <a:pt x="342" y="276"/>
                    <a:pt x="342" y="276"/>
                    <a:pt x="342" y="276"/>
                  </a:cubicBezTo>
                  <a:cubicBezTo>
                    <a:pt x="323" y="276"/>
                    <a:pt x="323" y="276"/>
                    <a:pt x="323" y="276"/>
                  </a:cubicBezTo>
                  <a:cubicBezTo>
                    <a:pt x="323" y="180"/>
                    <a:pt x="323" y="180"/>
                    <a:pt x="323" y="180"/>
                  </a:cubicBezTo>
                  <a:cubicBezTo>
                    <a:pt x="323" y="180"/>
                    <a:pt x="323" y="180"/>
                    <a:pt x="323" y="180"/>
                  </a:cubicBezTo>
                  <a:cubicBezTo>
                    <a:pt x="323" y="63"/>
                    <a:pt x="323" y="63"/>
                    <a:pt x="323" y="63"/>
                  </a:cubicBezTo>
                  <a:cubicBezTo>
                    <a:pt x="323" y="59"/>
                    <a:pt x="319" y="55"/>
                    <a:pt x="315" y="55"/>
                  </a:cubicBezTo>
                  <a:cubicBezTo>
                    <a:pt x="310" y="55"/>
                    <a:pt x="306" y="59"/>
                    <a:pt x="306" y="63"/>
                  </a:cubicBezTo>
                  <a:cubicBezTo>
                    <a:pt x="306" y="167"/>
                    <a:pt x="306" y="167"/>
                    <a:pt x="306" y="167"/>
                  </a:cubicBezTo>
                  <a:cubicBezTo>
                    <a:pt x="305" y="167"/>
                    <a:pt x="303" y="166"/>
                    <a:pt x="302" y="166"/>
                  </a:cubicBezTo>
                  <a:cubicBezTo>
                    <a:pt x="302" y="49"/>
                    <a:pt x="302" y="49"/>
                    <a:pt x="302" y="49"/>
                  </a:cubicBezTo>
                  <a:cubicBezTo>
                    <a:pt x="302" y="44"/>
                    <a:pt x="302" y="38"/>
                    <a:pt x="300" y="33"/>
                  </a:cubicBezTo>
                  <a:cubicBezTo>
                    <a:pt x="301" y="33"/>
                    <a:pt x="301" y="33"/>
                    <a:pt x="302" y="32"/>
                  </a:cubicBezTo>
                  <a:cubicBezTo>
                    <a:pt x="306" y="29"/>
                    <a:pt x="311" y="27"/>
                    <a:pt x="317" y="27"/>
                  </a:cubicBezTo>
                  <a:cubicBezTo>
                    <a:pt x="385" y="27"/>
                    <a:pt x="385" y="27"/>
                    <a:pt x="385" y="27"/>
                  </a:cubicBezTo>
                  <a:cubicBezTo>
                    <a:pt x="399" y="27"/>
                    <a:pt x="411" y="38"/>
                    <a:pt x="411" y="52"/>
                  </a:cubicBezTo>
                  <a:cubicBezTo>
                    <a:pt x="411" y="156"/>
                    <a:pt x="411" y="156"/>
                    <a:pt x="411" y="156"/>
                  </a:cubicBezTo>
                  <a:cubicBezTo>
                    <a:pt x="411" y="156"/>
                    <a:pt x="411" y="156"/>
                    <a:pt x="411" y="15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 cap="flat" cmpd="sng" algn="ctr">
                  <a:solidFill>
                    <a:srgbClr val="FFFFFF">
                      <a:alpha val="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200" kern="0">
                <a:solidFill>
                  <a:srgbClr val="000000"/>
                </a:solidFill>
                <a:latin typeface="+mj-lt"/>
              </a:endParaRPr>
            </a:p>
          </p:txBody>
        </p:sp>
        <p:sp>
          <p:nvSpPr>
            <p:cNvPr id="34" name="Freeform 18">
              <a:extLst>
                <a:ext uri="{FF2B5EF4-FFF2-40B4-BE49-F238E27FC236}">
                  <a16:creationId xmlns:a16="http://schemas.microsoft.com/office/drawing/2014/main" id="{6EC0346B-5954-40F9-A464-ED16D1476A5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9263" y="34925"/>
              <a:ext cx="122238" cy="123825"/>
            </a:xfrm>
            <a:custGeom>
              <a:avLst/>
              <a:gdLst>
                <a:gd name="T0" fmla="*/ 42 w 84"/>
                <a:gd name="T1" fmla="*/ 85 h 85"/>
                <a:gd name="T2" fmla="*/ 84 w 84"/>
                <a:gd name="T3" fmla="*/ 43 h 85"/>
                <a:gd name="T4" fmla="*/ 42 w 84"/>
                <a:gd name="T5" fmla="*/ 0 h 85"/>
                <a:gd name="T6" fmla="*/ 0 w 84"/>
                <a:gd name="T7" fmla="*/ 43 h 85"/>
                <a:gd name="T8" fmla="*/ 42 w 84"/>
                <a:gd name="T9" fmla="*/ 85 h 85"/>
                <a:gd name="T10" fmla="*/ 42 w 84"/>
                <a:gd name="T11" fmla="*/ 16 h 85"/>
                <a:gd name="T12" fmla="*/ 68 w 84"/>
                <a:gd name="T13" fmla="*/ 43 h 85"/>
                <a:gd name="T14" fmla="*/ 42 w 84"/>
                <a:gd name="T15" fmla="*/ 69 h 85"/>
                <a:gd name="T16" fmla="*/ 16 w 84"/>
                <a:gd name="T17" fmla="*/ 43 h 85"/>
                <a:gd name="T18" fmla="*/ 42 w 84"/>
                <a:gd name="T19" fmla="*/ 1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" h="85">
                  <a:moveTo>
                    <a:pt x="42" y="85"/>
                  </a:moveTo>
                  <a:cubicBezTo>
                    <a:pt x="66" y="85"/>
                    <a:pt x="84" y="67"/>
                    <a:pt x="84" y="43"/>
                  </a:cubicBezTo>
                  <a:cubicBezTo>
                    <a:pt x="84" y="19"/>
                    <a:pt x="66" y="0"/>
                    <a:pt x="42" y="0"/>
                  </a:cubicBezTo>
                  <a:cubicBezTo>
                    <a:pt x="18" y="0"/>
                    <a:pt x="0" y="19"/>
                    <a:pt x="0" y="43"/>
                  </a:cubicBezTo>
                  <a:cubicBezTo>
                    <a:pt x="0" y="67"/>
                    <a:pt x="18" y="85"/>
                    <a:pt x="42" y="85"/>
                  </a:cubicBezTo>
                  <a:close/>
                  <a:moveTo>
                    <a:pt x="42" y="16"/>
                  </a:moveTo>
                  <a:cubicBezTo>
                    <a:pt x="57" y="16"/>
                    <a:pt x="68" y="28"/>
                    <a:pt x="68" y="43"/>
                  </a:cubicBezTo>
                  <a:cubicBezTo>
                    <a:pt x="68" y="57"/>
                    <a:pt x="57" y="69"/>
                    <a:pt x="42" y="69"/>
                  </a:cubicBezTo>
                  <a:cubicBezTo>
                    <a:pt x="28" y="69"/>
                    <a:pt x="16" y="57"/>
                    <a:pt x="16" y="43"/>
                  </a:cubicBezTo>
                  <a:cubicBezTo>
                    <a:pt x="16" y="28"/>
                    <a:pt x="28" y="16"/>
                    <a:pt x="42" y="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 cap="flat" cmpd="sng" algn="ctr">
                  <a:solidFill>
                    <a:srgbClr val="FFFFFF">
                      <a:alpha val="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200" kern="0">
                <a:solidFill>
                  <a:srgbClr val="000000"/>
                </a:solidFill>
                <a:latin typeface="+mj-lt"/>
              </a:endParaRPr>
            </a:p>
          </p:txBody>
        </p:sp>
      </p:grpSp>
      <p:sp>
        <p:nvSpPr>
          <p:cNvPr id="42" name="Rectangle 98">
            <a:extLst>
              <a:ext uri="{FF2B5EF4-FFF2-40B4-BE49-F238E27FC236}">
                <a16:creationId xmlns:a16="http://schemas.microsoft.com/office/drawing/2014/main" id="{57E56323-DB77-4BD9-A881-0FD1778897B8}"/>
              </a:ext>
            </a:extLst>
          </p:cNvPr>
          <p:cNvSpPr/>
          <p:nvPr/>
        </p:nvSpPr>
        <p:spPr>
          <a:xfrm>
            <a:off x="164103" y="4299786"/>
            <a:ext cx="1056844" cy="61555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spc="-3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Роль проекта</a:t>
            </a:r>
            <a:endParaRPr lang="ru-RU" sz="2000" b="1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FA35B90-2660-4B5A-9CED-02B7FD618622}"/>
              </a:ext>
            </a:extLst>
          </p:cNvPr>
          <p:cNvSpPr txBox="1">
            <a:spLocks/>
          </p:cNvSpPr>
          <p:nvPr/>
        </p:nvSpPr>
        <p:spPr>
          <a:xfrm>
            <a:off x="4341612" y="3930264"/>
            <a:ext cx="2089796" cy="100027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t" anchorCtr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ru-RU" baseline="0" dirty="0">
                <a:latin typeface="+mn-lt"/>
              </a:defRPr>
            </a:lvl1pPr>
            <a:lvl2pPr marL="194400" lvl="1" indent="-190800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ru-RU" baseline="0" dirty="0">
                <a:latin typeface="+mn-lt"/>
              </a:defRPr>
            </a:lvl2pPr>
            <a:lvl3pPr marL="446400" lvl="2" indent="-248400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ru-RU" baseline="0" dirty="0">
                <a:latin typeface="+mn-lt"/>
              </a:defRPr>
            </a:lvl3pPr>
            <a:lvl4pPr marL="615600" lvl="3" indent="-154800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ru-RU" baseline="0" dirty="0">
                <a:latin typeface="+mn-lt"/>
              </a:defRPr>
            </a:lvl4pPr>
            <a:lvl5pPr marL="748800" lvl="4" indent="-129600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ru-RU" baseline="0" dirty="0">
                <a:latin typeface="+mn-lt"/>
              </a:defRPr>
            </a:lvl5pPr>
            <a:lvl6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6pPr>
            <a:lvl7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7pPr>
            <a:lvl8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8pPr>
            <a:lvl9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9pPr>
          </a:lstStyle>
          <a:p>
            <a:pPr lvl="1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sz="1300" dirty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Планирование спроса и переобучение высвобожденных ресурсов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sz="1300" dirty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Поддержка трудоустройства</a:t>
            </a:r>
          </a:p>
        </p:txBody>
      </p:sp>
      <p:cxnSp>
        <p:nvCxnSpPr>
          <p:cNvPr id="45" name="Straight Connector 107">
            <a:extLst>
              <a:ext uri="{FF2B5EF4-FFF2-40B4-BE49-F238E27FC236}">
                <a16:creationId xmlns:a16="http://schemas.microsoft.com/office/drawing/2014/main" id="{0E1C3B95-B1FE-4723-A995-DBF48C254A91}"/>
              </a:ext>
            </a:extLst>
          </p:cNvPr>
          <p:cNvCxnSpPr>
            <a:cxnSpLocks/>
          </p:cNvCxnSpPr>
          <p:nvPr/>
        </p:nvCxnSpPr>
        <p:spPr>
          <a:xfrm flipH="1">
            <a:off x="12683181" y="3656778"/>
            <a:ext cx="8165" cy="1"/>
          </a:xfrm>
          <a:prstGeom prst="line">
            <a:avLst/>
          </a:prstGeom>
          <a:noFill/>
          <a:ln w="9525" cap="rnd" cmpd="sng" algn="ctr">
            <a:solidFill>
              <a:srgbClr val="0058C4"/>
            </a:solidFill>
            <a:prstDash val="solid"/>
          </a:ln>
          <a:effectLst/>
        </p:spPr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56B93540-33D1-468D-92FA-4AA2F1DB8497}"/>
              </a:ext>
            </a:extLst>
          </p:cNvPr>
          <p:cNvSpPr txBox="1">
            <a:spLocks/>
          </p:cNvSpPr>
          <p:nvPr/>
        </p:nvSpPr>
        <p:spPr>
          <a:xfrm>
            <a:off x="10090010" y="3915065"/>
            <a:ext cx="2165539" cy="100027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t" anchorCtr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ru-RU" baseline="0" dirty="0">
                <a:latin typeface="+mn-lt"/>
              </a:defRPr>
            </a:lvl1pPr>
            <a:lvl2pPr marL="194400" lvl="1" indent="-190800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ru-RU" baseline="0" dirty="0">
                <a:latin typeface="+mn-lt"/>
              </a:defRPr>
            </a:lvl2pPr>
            <a:lvl3pPr marL="446400" lvl="2" indent="-248400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ru-RU" baseline="0" dirty="0">
                <a:latin typeface="+mn-lt"/>
              </a:defRPr>
            </a:lvl3pPr>
            <a:lvl4pPr marL="615600" lvl="3" indent="-154800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ru-RU" baseline="0" dirty="0">
                <a:latin typeface="+mn-lt"/>
              </a:defRPr>
            </a:lvl4pPr>
            <a:lvl5pPr marL="748800" lvl="4" indent="-129600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ru-RU" baseline="0" dirty="0">
                <a:latin typeface="+mn-lt"/>
              </a:defRPr>
            </a:lvl5pPr>
            <a:lvl6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6pPr>
            <a:lvl7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7pPr>
            <a:lvl8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8pPr>
            <a:lvl9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9pPr>
          </a:lstStyle>
          <a:p>
            <a:pPr lvl="1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sz="1300" dirty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Формирование единой экосистемы производительности</a:t>
            </a:r>
            <a:endParaRPr lang="en-US" sz="1300" dirty="0">
              <a:solidFill>
                <a:srgbClr val="000000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00" lvl="1" indent="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None/>
            </a:pPr>
            <a:r>
              <a:rPr lang="en-US" sz="1300" dirty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(IT- </a:t>
            </a:r>
            <a:r>
              <a:rPr lang="ru-RU" sz="1300" dirty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платформа </a:t>
            </a:r>
            <a:r>
              <a:rPr lang="ru-RU" sz="1300" dirty="0" err="1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Производительность.рф</a:t>
            </a:r>
            <a:r>
              <a:rPr lang="ru-RU" sz="1300" dirty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sz="1300" dirty="0">
              <a:solidFill>
                <a:srgbClr val="000000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CA1B150-DAC8-4D5A-B4C9-5DF650D7507B}"/>
              </a:ext>
            </a:extLst>
          </p:cNvPr>
          <p:cNvSpPr txBox="1">
            <a:spLocks/>
          </p:cNvSpPr>
          <p:nvPr/>
        </p:nvSpPr>
        <p:spPr>
          <a:xfrm>
            <a:off x="6631005" y="3930264"/>
            <a:ext cx="3395456" cy="300082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t" anchorCtr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ru-RU" baseline="0" dirty="0">
                <a:latin typeface="+mn-lt"/>
              </a:defRPr>
            </a:lvl1pPr>
            <a:lvl2pPr marL="194400" lvl="1" indent="-190800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ru-RU" baseline="0" dirty="0">
                <a:latin typeface="+mn-lt"/>
              </a:defRPr>
            </a:lvl2pPr>
            <a:lvl3pPr marL="446400" lvl="2" indent="-248400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ru-RU" baseline="0" dirty="0">
                <a:latin typeface="+mn-lt"/>
              </a:defRPr>
            </a:lvl3pPr>
            <a:lvl4pPr marL="615600" lvl="3" indent="-154800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ru-RU" baseline="0" dirty="0">
                <a:latin typeface="+mn-lt"/>
              </a:defRPr>
            </a:lvl4pPr>
            <a:lvl5pPr marL="748800" lvl="4" indent="-129600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ru-RU" baseline="0" dirty="0">
                <a:latin typeface="+mn-lt"/>
              </a:defRPr>
            </a:lvl5pPr>
            <a:lvl6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6pPr>
            <a:lvl7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7pPr>
            <a:lvl8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8pPr>
            <a:lvl9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9pPr>
          </a:lstStyle>
          <a:p>
            <a:pPr lvl="1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О</a:t>
            </a:r>
            <a:r>
              <a:rPr sz="1300" dirty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бучающая программа управленческих кадров "Лидеры производительности"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Налоговые льготы - инвестиционный налоговый вычет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Экспортный акселератор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Льготное финансирование – субсидирование процентной ставки субъектам МСП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Льготное финансирование - займы ФРП</a:t>
            </a:r>
          </a:p>
          <a:p>
            <a:pPr marL="3600" lvl="1" indent="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None/>
            </a:pPr>
            <a:r>
              <a:rPr lang="ru-RU" sz="1300" dirty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(от 20 до 300 млн, 1%, 5 лет) :</a:t>
            </a:r>
          </a:p>
          <a:p>
            <a:pPr marL="3600" lvl="1" indent="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None/>
            </a:pPr>
            <a:r>
              <a:rPr sz="1300" dirty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- 5 </a:t>
            </a:r>
            <a:r>
              <a:rPr lang="ru-RU" sz="1300" dirty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профинансированных</a:t>
            </a:r>
            <a:r>
              <a:rPr sz="1300" dirty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займов в ФРП РФ;</a:t>
            </a:r>
          </a:p>
          <a:p>
            <a:pPr marL="3600" lvl="1" indent="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None/>
            </a:pPr>
            <a:r>
              <a:rPr lang="ru-RU" sz="1300" dirty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- 6 заявок на рассмотрении в ФРП СО;</a:t>
            </a:r>
          </a:p>
          <a:p>
            <a:pPr marL="3600" lvl="1" indent="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None/>
            </a:pPr>
            <a:r>
              <a:rPr lang="ru-RU" sz="1300" dirty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- 1 одобренная заявка из СО</a:t>
            </a:r>
          </a:p>
          <a:p>
            <a:pPr marL="3600" lvl="1" indent="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None/>
            </a:pPr>
            <a:r>
              <a:rPr lang="ru-RU" sz="1300" dirty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    (ООО «</a:t>
            </a:r>
            <a:r>
              <a:rPr lang="ru-RU" sz="1300" dirty="0" err="1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Лестех</a:t>
            </a:r>
            <a:r>
              <a:rPr lang="ru-RU" sz="1300" dirty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»- 298 млн.) 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Tx/>
              <a:buChar char="-"/>
            </a:pPr>
            <a:endParaRPr lang="ru-RU" sz="1300" dirty="0">
              <a:solidFill>
                <a:srgbClr val="000000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00" lvl="1" indent="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None/>
            </a:pPr>
            <a:endParaRPr sz="1300" dirty="0">
              <a:solidFill>
                <a:srgbClr val="000000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7CECB8F-E078-482C-B6E4-00EDF96FDA22}"/>
              </a:ext>
            </a:extLst>
          </p:cNvPr>
          <p:cNvSpPr txBox="1">
            <a:spLocks/>
          </p:cNvSpPr>
          <p:nvPr/>
        </p:nvSpPr>
        <p:spPr>
          <a:xfrm>
            <a:off x="1596178" y="3930454"/>
            <a:ext cx="2599207" cy="140038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t" anchorCtr="0">
            <a:spAutoFit/>
          </a:bodyPr>
          <a:lstStyle>
            <a:lvl1pPr marL="0" lvl="0" indent="0" defTabSz="895350" eaLnBrk="1" latinLnBrk="0" hangingPunct="1">
              <a:buClr>
                <a:schemeClr val="tx2"/>
              </a:buClr>
              <a:buSzPct val="100000"/>
              <a:defRPr lang="ru-RU" baseline="0" dirty="0">
                <a:latin typeface="+mn-lt"/>
              </a:defRPr>
            </a:lvl1pPr>
            <a:lvl2pPr marL="194400" lvl="1" indent="-190800" defTabSz="895350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lang="ru-RU" baseline="0" dirty="0">
                <a:latin typeface="+mn-lt"/>
              </a:defRPr>
            </a:lvl2pPr>
            <a:lvl3pPr marL="446400" lvl="2" indent="-248400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lang="ru-RU" baseline="0" dirty="0">
                <a:latin typeface="+mn-lt"/>
              </a:defRPr>
            </a:lvl3pPr>
            <a:lvl4pPr marL="615600" lvl="3" indent="-154800" defTabSz="895350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lang="ru-RU" baseline="0" dirty="0">
                <a:latin typeface="+mn-lt"/>
              </a:defRPr>
            </a:lvl4pPr>
            <a:lvl5pPr marL="748800" lvl="4" indent="-129600" defTabSz="895350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lang="ru-RU" baseline="0" dirty="0">
                <a:latin typeface="+mn-lt"/>
              </a:defRPr>
            </a:lvl5pPr>
            <a:lvl6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6pPr>
            <a:lvl7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7pPr>
            <a:lvl8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8pPr>
            <a:lvl9pPr marL="999794" indent="-173575" defTabSz="119386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2133" baseline="0">
                <a:latin typeface="+mn-lt"/>
              </a:defRPr>
            </a:lvl9pPr>
          </a:lstStyle>
          <a:p>
            <a:pPr lvl="1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sz="1300" dirty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Создание условий для роста производительности предприятия и формирование культуры непрерывных улучшений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sz="1300" dirty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Реализация проекта на предприятиях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sz="1300" spc="-30" dirty="0">
                <a:solidFill>
                  <a:srgbClr val="00000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Обучение сотрудников</a:t>
            </a:r>
            <a:endParaRPr sz="1300" dirty="0">
              <a:solidFill>
                <a:srgbClr val="000000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" name="Isosceles Triangle 131"/>
          <p:cNvSpPr/>
          <p:nvPr/>
        </p:nvSpPr>
        <p:spPr>
          <a:xfrm rot="5400000">
            <a:off x="486996" y="4484363"/>
            <a:ext cx="1616201" cy="246401"/>
          </a:xfrm>
          <a:prstGeom prst="triangle">
            <a:avLst/>
          </a:prstGeom>
          <a:solidFill>
            <a:srgbClr val="00A0DC"/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endParaRPr lang="ru-RU" sz="1600" dirty="0">
              <a:latin typeface="+mj-lt"/>
            </a:endParaRPr>
          </a:p>
        </p:txBody>
      </p:sp>
      <p:cxnSp>
        <p:nvCxnSpPr>
          <p:cNvPr id="82" name="Straight Connector 105">
            <a:extLst>
              <a:ext uri="{FF2B5EF4-FFF2-40B4-BE49-F238E27FC236}">
                <a16:creationId xmlns:a16="http://schemas.microsoft.com/office/drawing/2014/main" id="{C40CCBE5-A884-42A9-BB00-02642833DE96}"/>
              </a:ext>
            </a:extLst>
          </p:cNvPr>
          <p:cNvCxnSpPr>
            <a:cxnSpLocks/>
          </p:cNvCxnSpPr>
          <p:nvPr/>
        </p:nvCxnSpPr>
        <p:spPr>
          <a:xfrm flipH="1">
            <a:off x="4383453" y="3746538"/>
            <a:ext cx="1932324" cy="0"/>
          </a:xfrm>
          <a:prstGeom prst="line">
            <a:avLst/>
          </a:prstGeom>
          <a:noFill/>
          <a:ln w="9525" cap="rnd" cmpd="sng" algn="ctr">
            <a:solidFill>
              <a:srgbClr val="0058C4"/>
            </a:solidFill>
            <a:prstDash val="solid"/>
          </a:ln>
          <a:effectLst/>
        </p:spPr>
      </p:cxnSp>
      <p:cxnSp>
        <p:nvCxnSpPr>
          <p:cNvPr id="83" name="Straight Connector 107">
            <a:extLst>
              <a:ext uri="{FF2B5EF4-FFF2-40B4-BE49-F238E27FC236}">
                <a16:creationId xmlns:a16="http://schemas.microsoft.com/office/drawing/2014/main" id="{0E1C3B95-B1FE-4723-A995-DBF48C254A91}"/>
              </a:ext>
            </a:extLst>
          </p:cNvPr>
          <p:cNvCxnSpPr>
            <a:cxnSpLocks/>
          </p:cNvCxnSpPr>
          <p:nvPr/>
        </p:nvCxnSpPr>
        <p:spPr>
          <a:xfrm flipH="1">
            <a:off x="10137297" y="3746538"/>
            <a:ext cx="1748190" cy="0"/>
          </a:xfrm>
          <a:prstGeom prst="line">
            <a:avLst/>
          </a:prstGeom>
          <a:noFill/>
          <a:ln w="9525" cap="rnd" cmpd="sng" algn="ctr">
            <a:solidFill>
              <a:srgbClr val="0058C4"/>
            </a:solidFill>
            <a:prstDash val="solid"/>
          </a:ln>
          <a:effectLst/>
        </p:spPr>
      </p:cxnSp>
      <p:cxnSp>
        <p:nvCxnSpPr>
          <p:cNvPr id="84" name="Straight Connector 109">
            <a:extLst>
              <a:ext uri="{FF2B5EF4-FFF2-40B4-BE49-F238E27FC236}">
                <a16:creationId xmlns:a16="http://schemas.microsoft.com/office/drawing/2014/main" id="{AEB62451-B758-4D4C-80BB-D4BD838D3FFA}"/>
              </a:ext>
            </a:extLst>
          </p:cNvPr>
          <p:cNvCxnSpPr>
            <a:cxnSpLocks/>
          </p:cNvCxnSpPr>
          <p:nvPr/>
        </p:nvCxnSpPr>
        <p:spPr>
          <a:xfrm flipH="1">
            <a:off x="6918567" y="3746538"/>
            <a:ext cx="2223124" cy="0"/>
          </a:xfrm>
          <a:prstGeom prst="line">
            <a:avLst/>
          </a:prstGeom>
          <a:noFill/>
          <a:ln w="9525" cap="rnd" cmpd="sng" algn="ctr">
            <a:solidFill>
              <a:srgbClr val="0058C4"/>
            </a:solidFill>
            <a:prstDash val="solid"/>
          </a:ln>
          <a:effectLst/>
        </p:spPr>
      </p:cxnSp>
      <p:cxnSp>
        <p:nvCxnSpPr>
          <p:cNvPr id="85" name="Straight Connector 111">
            <a:extLst>
              <a:ext uri="{FF2B5EF4-FFF2-40B4-BE49-F238E27FC236}">
                <a16:creationId xmlns:a16="http://schemas.microsoft.com/office/drawing/2014/main" id="{582AC8D6-DDAA-4610-AEB0-9419C252CEA0}"/>
              </a:ext>
            </a:extLst>
          </p:cNvPr>
          <p:cNvCxnSpPr>
            <a:cxnSpLocks/>
          </p:cNvCxnSpPr>
          <p:nvPr/>
        </p:nvCxnSpPr>
        <p:spPr>
          <a:xfrm flipH="1" flipV="1">
            <a:off x="1630419" y="3746538"/>
            <a:ext cx="2467646" cy="2"/>
          </a:xfrm>
          <a:prstGeom prst="line">
            <a:avLst/>
          </a:prstGeom>
          <a:noFill/>
          <a:ln w="9525" cap="rnd" cmpd="sng" algn="ctr">
            <a:solidFill>
              <a:srgbClr val="0058C4"/>
            </a:solidFill>
            <a:prstDash val="solid"/>
          </a:ln>
          <a:effectLst/>
        </p:spPr>
      </p:cxnSp>
      <p:cxnSp>
        <p:nvCxnSpPr>
          <p:cNvPr id="87" name="Straight Connector 114">
            <a:extLst>
              <a:ext uri="{FF2B5EF4-FFF2-40B4-BE49-F238E27FC236}">
                <a16:creationId xmlns:a16="http://schemas.microsoft.com/office/drawing/2014/main" id="{7CEDE1BD-0E45-4A45-85F2-2FF3B5749B50}"/>
              </a:ext>
            </a:extLst>
          </p:cNvPr>
          <p:cNvCxnSpPr>
            <a:cxnSpLocks/>
          </p:cNvCxnSpPr>
          <p:nvPr/>
        </p:nvCxnSpPr>
        <p:spPr>
          <a:xfrm flipH="1">
            <a:off x="6328165" y="3136554"/>
            <a:ext cx="1" cy="533735"/>
          </a:xfrm>
          <a:prstGeom prst="line">
            <a:avLst/>
          </a:prstGeom>
          <a:noFill/>
          <a:ln w="9525" cap="rnd" cmpd="sng" algn="ctr">
            <a:solidFill>
              <a:srgbClr val="0058C4"/>
            </a:solidFill>
            <a:prstDash val="solid"/>
          </a:ln>
          <a:effectLst/>
        </p:spPr>
      </p:cxnSp>
      <p:cxnSp>
        <p:nvCxnSpPr>
          <p:cNvPr id="88" name="Straight Connector 115">
            <a:extLst>
              <a:ext uri="{FF2B5EF4-FFF2-40B4-BE49-F238E27FC236}">
                <a16:creationId xmlns:a16="http://schemas.microsoft.com/office/drawing/2014/main" id="{1FB0C1F0-331D-4462-B257-E36248A13B93}"/>
              </a:ext>
            </a:extLst>
          </p:cNvPr>
          <p:cNvCxnSpPr>
            <a:cxnSpLocks/>
          </p:cNvCxnSpPr>
          <p:nvPr/>
        </p:nvCxnSpPr>
        <p:spPr>
          <a:xfrm>
            <a:off x="8123032" y="3224776"/>
            <a:ext cx="0" cy="432002"/>
          </a:xfrm>
          <a:prstGeom prst="line">
            <a:avLst/>
          </a:prstGeom>
          <a:noFill/>
          <a:ln w="9525" cap="rnd" cmpd="sng" algn="ctr">
            <a:solidFill>
              <a:srgbClr val="0058C4"/>
            </a:solidFill>
            <a:prstDash val="solid"/>
          </a:ln>
          <a:effectLst/>
        </p:spPr>
      </p:cxnSp>
      <p:cxnSp>
        <p:nvCxnSpPr>
          <p:cNvPr id="89" name="Straight Connector 116">
            <a:extLst>
              <a:ext uri="{FF2B5EF4-FFF2-40B4-BE49-F238E27FC236}">
                <a16:creationId xmlns:a16="http://schemas.microsoft.com/office/drawing/2014/main" id="{CF217591-B302-42AB-BA54-8A244B1A5A95}"/>
              </a:ext>
            </a:extLst>
          </p:cNvPr>
          <p:cNvCxnSpPr>
            <a:cxnSpLocks/>
          </p:cNvCxnSpPr>
          <p:nvPr/>
        </p:nvCxnSpPr>
        <p:spPr>
          <a:xfrm>
            <a:off x="10060588" y="2492916"/>
            <a:ext cx="0" cy="1184030"/>
          </a:xfrm>
          <a:prstGeom prst="line">
            <a:avLst/>
          </a:prstGeom>
          <a:noFill/>
          <a:ln w="9525" cap="rnd" cmpd="sng" algn="ctr">
            <a:solidFill>
              <a:srgbClr val="0058C4"/>
            </a:solidFill>
            <a:prstDash val="solid"/>
          </a:ln>
          <a:effectLst/>
        </p:spPr>
      </p:cxnSp>
      <p:cxnSp>
        <p:nvCxnSpPr>
          <p:cNvPr id="4" name="Straight Connector 3"/>
          <p:cNvCxnSpPr>
            <a:cxnSpLocks/>
          </p:cNvCxnSpPr>
          <p:nvPr/>
        </p:nvCxnSpPr>
        <p:spPr>
          <a:xfrm flipV="1">
            <a:off x="2792263" y="3044851"/>
            <a:ext cx="0" cy="653317"/>
          </a:xfrm>
          <a:prstGeom prst="line">
            <a:avLst/>
          </a:prstGeom>
          <a:noFill/>
          <a:ln w="9525" cap="rnd" cmpd="sng" algn="ctr">
            <a:solidFill>
              <a:srgbClr val="0058C4"/>
            </a:solidFill>
            <a:prstDash val="solid"/>
          </a:ln>
          <a:effectLst/>
        </p:spPr>
      </p:cxnSp>
      <p:sp>
        <p:nvSpPr>
          <p:cNvPr id="59" name="CustomShape 2"/>
          <p:cNvSpPr/>
          <p:nvPr/>
        </p:nvSpPr>
        <p:spPr>
          <a:xfrm>
            <a:off x="109152" y="137224"/>
            <a:ext cx="10398953" cy="596568"/>
          </a:xfrm>
          <a:prstGeom prst="rect">
            <a:avLst/>
          </a:prstGeom>
          <a:solidFill>
            <a:srgbClr val="0087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spcBef>
                <a:spcPts val="1001"/>
              </a:spcBef>
            </a:pPr>
            <a:r>
              <a:rPr lang="ru-RU" sz="3200" b="1" spc="-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СТРУКТУРА НАЦИОНАЛЬНОГО ПРОЕКТА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B23A867-8F95-4C86-9608-83E45A9FD3E9}"/>
              </a:ext>
            </a:extLst>
          </p:cNvPr>
          <p:cNvSpPr txBox="1"/>
          <p:nvPr/>
        </p:nvSpPr>
        <p:spPr>
          <a:xfrm>
            <a:off x="363485" y="908898"/>
            <a:ext cx="11651838" cy="30777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defTabSz="914400">
              <a:defRPr sz="1200" b="1" spc="-30">
                <a:latin typeface="+mn-lt"/>
              </a:defRPr>
            </a:lvl1pPr>
          </a:lstStyle>
          <a:p>
            <a:pPr algn="ctr"/>
            <a:r>
              <a:rPr sz="2000" spc="-1" dirty="0">
                <a:solidFill>
                  <a:srgbClr val="0087FF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Национальный проект: </a:t>
            </a:r>
            <a:r>
              <a:rPr lang="ru-RU" sz="2000" spc="-1" dirty="0">
                <a:solidFill>
                  <a:srgbClr val="0087FF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sz="2000" spc="-1" dirty="0">
                <a:solidFill>
                  <a:srgbClr val="0087FF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Производительность труда и поддержка </a:t>
            </a:r>
            <a:r>
              <a:rPr sz="2000" spc="-1" dirty="0" err="1">
                <a:solidFill>
                  <a:srgbClr val="0087FF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занятости</a:t>
            </a:r>
            <a:r>
              <a:rPr lang="ru-RU" sz="2000" spc="-1" dirty="0">
                <a:solidFill>
                  <a:srgbClr val="0087FF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  <a:endParaRPr sz="2000" spc="-1" dirty="0">
              <a:solidFill>
                <a:srgbClr val="0087FF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0" name="CustomIcon">
            <a:extLst>
              <a:ext uri="{FF2B5EF4-FFF2-40B4-BE49-F238E27FC236}">
                <a16:creationId xmlns:a16="http://schemas.microsoft.com/office/drawing/2014/main" id="{13BDB410-2A86-4E40-B287-A01A0734F154}"/>
              </a:ext>
            </a:extLst>
          </p:cNvPr>
          <p:cNvGrpSpPr>
            <a:grpSpLocks/>
          </p:cNvGrpSpPr>
          <p:nvPr>
            <p:custDataLst>
              <p:tags r:id="rId4"/>
            </p:custDataLst>
          </p:nvPr>
        </p:nvGrpSpPr>
        <p:grpSpPr>
          <a:xfrm>
            <a:off x="7615984" y="2697022"/>
            <a:ext cx="386717" cy="328403"/>
            <a:chOff x="1588" y="-7938"/>
            <a:chExt cx="4627563" cy="4627563"/>
          </a:xfrm>
        </p:grpSpPr>
        <p:sp>
          <p:nvSpPr>
            <p:cNvPr id="71" name="Freeform 35">
              <a:extLst>
                <a:ext uri="{FF2B5EF4-FFF2-40B4-BE49-F238E27FC236}">
                  <a16:creationId xmlns:a16="http://schemas.microsoft.com/office/drawing/2014/main" id="{1F741DA9-A519-4122-AC5A-8BB1D5145F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8" y="-7938"/>
              <a:ext cx="4362450" cy="4627563"/>
            </a:xfrm>
            <a:custGeom>
              <a:avLst/>
              <a:gdLst>
                <a:gd name="T0" fmla="*/ 1596 w 3009"/>
                <a:gd name="T1" fmla="*/ 3188 h 3188"/>
                <a:gd name="T2" fmla="*/ 975 w 3009"/>
                <a:gd name="T3" fmla="*/ 3063 h 3188"/>
                <a:gd name="T4" fmla="*/ 467 w 3009"/>
                <a:gd name="T5" fmla="*/ 2721 h 3188"/>
                <a:gd name="T6" fmla="*/ 125 w 3009"/>
                <a:gd name="T7" fmla="*/ 2213 h 3188"/>
                <a:gd name="T8" fmla="*/ 0 w 3009"/>
                <a:gd name="T9" fmla="*/ 1592 h 3188"/>
                <a:gd name="T10" fmla="*/ 415 w 3009"/>
                <a:gd name="T11" fmla="*/ 519 h 3188"/>
                <a:gd name="T12" fmla="*/ 1433 w 3009"/>
                <a:gd name="T13" fmla="*/ 4 h 3188"/>
                <a:gd name="T14" fmla="*/ 1510 w 3009"/>
                <a:gd name="T15" fmla="*/ 67 h 3188"/>
                <a:gd name="T16" fmla="*/ 1447 w 3009"/>
                <a:gd name="T17" fmla="*/ 144 h 3188"/>
                <a:gd name="T18" fmla="*/ 140 w 3009"/>
                <a:gd name="T19" fmla="*/ 1592 h 3188"/>
                <a:gd name="T20" fmla="*/ 1596 w 3009"/>
                <a:gd name="T21" fmla="*/ 3048 h 3188"/>
                <a:gd name="T22" fmla="*/ 2867 w 3009"/>
                <a:gd name="T23" fmla="*/ 2302 h 3188"/>
                <a:gd name="T24" fmla="*/ 2963 w 3009"/>
                <a:gd name="T25" fmla="*/ 2275 h 3188"/>
                <a:gd name="T26" fmla="*/ 2990 w 3009"/>
                <a:gd name="T27" fmla="*/ 2370 h 3188"/>
                <a:gd name="T28" fmla="*/ 2415 w 3009"/>
                <a:gd name="T29" fmla="*/ 2962 h 3188"/>
                <a:gd name="T30" fmla="*/ 1596 w 3009"/>
                <a:gd name="T31" fmla="*/ 3188 h 3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009" h="3188">
                  <a:moveTo>
                    <a:pt x="1596" y="3188"/>
                  </a:moveTo>
                  <a:cubicBezTo>
                    <a:pt x="1381" y="3188"/>
                    <a:pt x="1172" y="3146"/>
                    <a:pt x="975" y="3063"/>
                  </a:cubicBezTo>
                  <a:cubicBezTo>
                    <a:pt x="785" y="2982"/>
                    <a:pt x="614" y="2867"/>
                    <a:pt x="467" y="2721"/>
                  </a:cubicBezTo>
                  <a:cubicBezTo>
                    <a:pt x="321" y="2574"/>
                    <a:pt x="206" y="2403"/>
                    <a:pt x="125" y="2213"/>
                  </a:cubicBezTo>
                  <a:cubicBezTo>
                    <a:pt x="42" y="2017"/>
                    <a:pt x="0" y="1807"/>
                    <a:pt x="0" y="1592"/>
                  </a:cubicBezTo>
                  <a:cubicBezTo>
                    <a:pt x="0" y="1194"/>
                    <a:pt x="147" y="813"/>
                    <a:pt x="415" y="519"/>
                  </a:cubicBezTo>
                  <a:cubicBezTo>
                    <a:pt x="680" y="227"/>
                    <a:pt x="1042" y="44"/>
                    <a:pt x="1433" y="4"/>
                  </a:cubicBezTo>
                  <a:cubicBezTo>
                    <a:pt x="1471" y="0"/>
                    <a:pt x="1506" y="28"/>
                    <a:pt x="1510" y="67"/>
                  </a:cubicBezTo>
                  <a:cubicBezTo>
                    <a:pt x="1514" y="105"/>
                    <a:pt x="1486" y="140"/>
                    <a:pt x="1447" y="144"/>
                  </a:cubicBezTo>
                  <a:cubicBezTo>
                    <a:pt x="702" y="219"/>
                    <a:pt x="140" y="842"/>
                    <a:pt x="140" y="1592"/>
                  </a:cubicBezTo>
                  <a:cubicBezTo>
                    <a:pt x="140" y="2395"/>
                    <a:pt x="793" y="3048"/>
                    <a:pt x="1596" y="3048"/>
                  </a:cubicBezTo>
                  <a:cubicBezTo>
                    <a:pt x="2123" y="3048"/>
                    <a:pt x="2610" y="2762"/>
                    <a:pt x="2867" y="2302"/>
                  </a:cubicBezTo>
                  <a:cubicBezTo>
                    <a:pt x="2886" y="2268"/>
                    <a:pt x="2929" y="2256"/>
                    <a:pt x="2963" y="2275"/>
                  </a:cubicBezTo>
                  <a:cubicBezTo>
                    <a:pt x="2996" y="2294"/>
                    <a:pt x="3009" y="2337"/>
                    <a:pt x="2990" y="2370"/>
                  </a:cubicBezTo>
                  <a:cubicBezTo>
                    <a:pt x="2853" y="2614"/>
                    <a:pt x="2655" y="2819"/>
                    <a:pt x="2415" y="2962"/>
                  </a:cubicBezTo>
                  <a:cubicBezTo>
                    <a:pt x="2168" y="3110"/>
                    <a:pt x="1885" y="3188"/>
                    <a:pt x="1596" y="318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 cap="flat" cmpd="sng" algn="ctr">
                  <a:solidFill>
                    <a:srgbClr val="FFFFFF">
                      <a:alpha val="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72" name="Freeform 36">
              <a:extLst>
                <a:ext uri="{FF2B5EF4-FFF2-40B4-BE49-F238E27FC236}">
                  <a16:creationId xmlns:a16="http://schemas.microsoft.com/office/drawing/2014/main" id="{1BE69F70-E500-4ABC-A4AF-64C428FEBA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8088" y="606425"/>
              <a:ext cx="881063" cy="2428875"/>
            </a:xfrm>
            <a:custGeom>
              <a:avLst/>
              <a:gdLst>
                <a:gd name="T0" fmla="*/ 475 w 608"/>
                <a:gd name="T1" fmla="*/ 1673 h 1673"/>
                <a:gd name="T2" fmla="*/ 456 w 608"/>
                <a:gd name="T3" fmla="*/ 1670 h 1673"/>
                <a:gd name="T4" fmla="*/ 408 w 608"/>
                <a:gd name="T5" fmla="*/ 1583 h 1673"/>
                <a:gd name="T6" fmla="*/ 468 w 608"/>
                <a:gd name="T7" fmla="*/ 1169 h 1673"/>
                <a:gd name="T8" fmla="*/ 29 w 608"/>
                <a:gd name="T9" fmla="*/ 127 h 1673"/>
                <a:gd name="T10" fmla="*/ 27 w 608"/>
                <a:gd name="T11" fmla="*/ 28 h 1673"/>
                <a:gd name="T12" fmla="*/ 126 w 608"/>
                <a:gd name="T13" fmla="*/ 27 h 1673"/>
                <a:gd name="T14" fmla="*/ 479 w 608"/>
                <a:gd name="T15" fmla="*/ 539 h 1673"/>
                <a:gd name="T16" fmla="*/ 608 w 608"/>
                <a:gd name="T17" fmla="*/ 1169 h 1673"/>
                <a:gd name="T18" fmla="*/ 543 w 608"/>
                <a:gd name="T19" fmla="*/ 1623 h 1673"/>
                <a:gd name="T20" fmla="*/ 475 w 608"/>
                <a:gd name="T21" fmla="*/ 1673 h 1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8" h="1673">
                  <a:moveTo>
                    <a:pt x="475" y="1673"/>
                  </a:moveTo>
                  <a:cubicBezTo>
                    <a:pt x="469" y="1673"/>
                    <a:pt x="462" y="1672"/>
                    <a:pt x="456" y="1670"/>
                  </a:cubicBezTo>
                  <a:cubicBezTo>
                    <a:pt x="419" y="1659"/>
                    <a:pt x="397" y="1620"/>
                    <a:pt x="408" y="1583"/>
                  </a:cubicBezTo>
                  <a:cubicBezTo>
                    <a:pt x="448" y="1449"/>
                    <a:pt x="468" y="1310"/>
                    <a:pt x="468" y="1169"/>
                  </a:cubicBezTo>
                  <a:cubicBezTo>
                    <a:pt x="468" y="773"/>
                    <a:pt x="312" y="403"/>
                    <a:pt x="29" y="127"/>
                  </a:cubicBezTo>
                  <a:cubicBezTo>
                    <a:pt x="1" y="100"/>
                    <a:pt x="0" y="55"/>
                    <a:pt x="27" y="28"/>
                  </a:cubicBezTo>
                  <a:cubicBezTo>
                    <a:pt x="54" y="0"/>
                    <a:pt x="99" y="0"/>
                    <a:pt x="126" y="27"/>
                  </a:cubicBezTo>
                  <a:cubicBezTo>
                    <a:pt x="277" y="174"/>
                    <a:pt x="396" y="346"/>
                    <a:pt x="479" y="539"/>
                  </a:cubicBezTo>
                  <a:cubicBezTo>
                    <a:pt x="564" y="738"/>
                    <a:pt x="608" y="950"/>
                    <a:pt x="608" y="1169"/>
                  </a:cubicBezTo>
                  <a:cubicBezTo>
                    <a:pt x="608" y="1323"/>
                    <a:pt x="586" y="1476"/>
                    <a:pt x="543" y="1623"/>
                  </a:cubicBezTo>
                  <a:cubicBezTo>
                    <a:pt x="534" y="1653"/>
                    <a:pt x="506" y="1673"/>
                    <a:pt x="475" y="167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 cap="flat" cmpd="sng" algn="ctr">
                  <a:solidFill>
                    <a:srgbClr val="FFFFFF">
                      <a:alpha val="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73" name="Freeform 37">
              <a:extLst>
                <a:ext uri="{FF2B5EF4-FFF2-40B4-BE49-F238E27FC236}">
                  <a16:creationId xmlns:a16="http://schemas.microsoft.com/office/drawing/2014/main" id="{B5C543F7-DD2B-416A-9F4E-255EA313A1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0638" y="7938"/>
              <a:ext cx="1031875" cy="511175"/>
            </a:xfrm>
            <a:custGeom>
              <a:avLst/>
              <a:gdLst>
                <a:gd name="T0" fmla="*/ 632 w 712"/>
                <a:gd name="T1" fmla="*/ 353 h 353"/>
                <a:gd name="T2" fmla="*/ 595 w 712"/>
                <a:gd name="T3" fmla="*/ 343 h 353"/>
                <a:gd name="T4" fmla="*/ 64 w 712"/>
                <a:gd name="T5" fmla="*/ 145 h 353"/>
                <a:gd name="T6" fmla="*/ 7 w 712"/>
                <a:gd name="T7" fmla="*/ 64 h 353"/>
                <a:gd name="T8" fmla="*/ 87 w 712"/>
                <a:gd name="T9" fmla="*/ 6 h 353"/>
                <a:gd name="T10" fmla="*/ 669 w 712"/>
                <a:gd name="T11" fmla="*/ 223 h 353"/>
                <a:gd name="T12" fmla="*/ 692 w 712"/>
                <a:gd name="T13" fmla="*/ 320 h 353"/>
                <a:gd name="T14" fmla="*/ 632 w 712"/>
                <a:gd name="T15" fmla="*/ 353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2" h="353">
                  <a:moveTo>
                    <a:pt x="632" y="353"/>
                  </a:moveTo>
                  <a:cubicBezTo>
                    <a:pt x="620" y="353"/>
                    <a:pt x="607" y="350"/>
                    <a:pt x="595" y="343"/>
                  </a:cubicBezTo>
                  <a:cubicBezTo>
                    <a:pt x="432" y="242"/>
                    <a:pt x="254" y="175"/>
                    <a:pt x="64" y="145"/>
                  </a:cubicBezTo>
                  <a:cubicBezTo>
                    <a:pt x="26" y="139"/>
                    <a:pt x="0" y="103"/>
                    <a:pt x="7" y="64"/>
                  </a:cubicBezTo>
                  <a:cubicBezTo>
                    <a:pt x="13" y="26"/>
                    <a:pt x="49" y="0"/>
                    <a:pt x="87" y="6"/>
                  </a:cubicBezTo>
                  <a:cubicBezTo>
                    <a:pt x="294" y="40"/>
                    <a:pt x="490" y="113"/>
                    <a:pt x="669" y="223"/>
                  </a:cubicBezTo>
                  <a:cubicBezTo>
                    <a:pt x="702" y="244"/>
                    <a:pt x="712" y="287"/>
                    <a:pt x="692" y="320"/>
                  </a:cubicBezTo>
                  <a:cubicBezTo>
                    <a:pt x="678" y="341"/>
                    <a:pt x="656" y="353"/>
                    <a:pt x="632" y="35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 cap="flat" cmpd="sng" algn="ctr">
                  <a:solidFill>
                    <a:srgbClr val="FFFFFF">
                      <a:alpha val="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74" name="Freeform 38">
              <a:extLst>
                <a:ext uri="{FF2B5EF4-FFF2-40B4-BE49-F238E27FC236}">
                  <a16:creationId xmlns:a16="http://schemas.microsoft.com/office/drawing/2014/main" id="{C85497D7-7B80-423D-95D5-6ED8A778900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76313" y="2276475"/>
              <a:ext cx="701675" cy="1168400"/>
            </a:xfrm>
            <a:custGeom>
              <a:avLst/>
              <a:gdLst>
                <a:gd name="T0" fmla="*/ 414 w 484"/>
                <a:gd name="T1" fmla="*/ 806 h 806"/>
                <a:gd name="T2" fmla="*/ 70 w 484"/>
                <a:gd name="T3" fmla="*/ 806 h 806"/>
                <a:gd name="T4" fmla="*/ 0 w 484"/>
                <a:gd name="T5" fmla="*/ 736 h 806"/>
                <a:gd name="T6" fmla="*/ 0 w 484"/>
                <a:gd name="T7" fmla="*/ 70 h 806"/>
                <a:gd name="T8" fmla="*/ 70 w 484"/>
                <a:gd name="T9" fmla="*/ 0 h 806"/>
                <a:gd name="T10" fmla="*/ 414 w 484"/>
                <a:gd name="T11" fmla="*/ 0 h 806"/>
                <a:gd name="T12" fmla="*/ 484 w 484"/>
                <a:gd name="T13" fmla="*/ 70 h 806"/>
                <a:gd name="T14" fmla="*/ 484 w 484"/>
                <a:gd name="T15" fmla="*/ 736 h 806"/>
                <a:gd name="T16" fmla="*/ 414 w 484"/>
                <a:gd name="T17" fmla="*/ 806 h 806"/>
                <a:gd name="T18" fmla="*/ 140 w 484"/>
                <a:gd name="T19" fmla="*/ 666 h 806"/>
                <a:gd name="T20" fmla="*/ 344 w 484"/>
                <a:gd name="T21" fmla="*/ 666 h 806"/>
                <a:gd name="T22" fmla="*/ 344 w 484"/>
                <a:gd name="T23" fmla="*/ 140 h 806"/>
                <a:gd name="T24" fmla="*/ 140 w 484"/>
                <a:gd name="T25" fmla="*/ 140 h 806"/>
                <a:gd name="T26" fmla="*/ 140 w 484"/>
                <a:gd name="T27" fmla="*/ 666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4" h="806">
                  <a:moveTo>
                    <a:pt x="414" y="806"/>
                  </a:moveTo>
                  <a:cubicBezTo>
                    <a:pt x="70" y="806"/>
                    <a:pt x="70" y="806"/>
                    <a:pt x="70" y="806"/>
                  </a:cubicBezTo>
                  <a:cubicBezTo>
                    <a:pt x="31" y="806"/>
                    <a:pt x="0" y="775"/>
                    <a:pt x="0" y="736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31"/>
                    <a:pt x="31" y="0"/>
                    <a:pt x="70" y="0"/>
                  </a:cubicBezTo>
                  <a:cubicBezTo>
                    <a:pt x="414" y="0"/>
                    <a:pt x="414" y="0"/>
                    <a:pt x="414" y="0"/>
                  </a:cubicBezTo>
                  <a:cubicBezTo>
                    <a:pt x="452" y="0"/>
                    <a:pt x="484" y="31"/>
                    <a:pt x="484" y="70"/>
                  </a:cubicBezTo>
                  <a:cubicBezTo>
                    <a:pt x="484" y="736"/>
                    <a:pt x="484" y="736"/>
                    <a:pt x="484" y="736"/>
                  </a:cubicBezTo>
                  <a:cubicBezTo>
                    <a:pt x="484" y="775"/>
                    <a:pt x="452" y="806"/>
                    <a:pt x="414" y="806"/>
                  </a:cubicBezTo>
                  <a:close/>
                  <a:moveTo>
                    <a:pt x="140" y="666"/>
                  </a:moveTo>
                  <a:cubicBezTo>
                    <a:pt x="344" y="666"/>
                    <a:pt x="344" y="666"/>
                    <a:pt x="344" y="666"/>
                  </a:cubicBezTo>
                  <a:cubicBezTo>
                    <a:pt x="344" y="140"/>
                    <a:pt x="344" y="140"/>
                    <a:pt x="344" y="140"/>
                  </a:cubicBezTo>
                  <a:cubicBezTo>
                    <a:pt x="140" y="140"/>
                    <a:pt x="140" y="140"/>
                    <a:pt x="140" y="140"/>
                  </a:cubicBezTo>
                  <a:lnTo>
                    <a:pt x="140" y="6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 cap="flat" cmpd="sng" algn="ctr">
                  <a:solidFill>
                    <a:srgbClr val="FFFFFF">
                      <a:alpha val="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75" name="Freeform 39">
              <a:extLst>
                <a:ext uri="{FF2B5EF4-FFF2-40B4-BE49-F238E27FC236}">
                  <a16:creationId xmlns:a16="http://schemas.microsoft.com/office/drawing/2014/main" id="{20AE25C8-F9FA-4654-92C0-A7B91379F61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63738" y="1709738"/>
              <a:ext cx="701675" cy="1735138"/>
            </a:xfrm>
            <a:custGeom>
              <a:avLst/>
              <a:gdLst>
                <a:gd name="T0" fmla="*/ 414 w 484"/>
                <a:gd name="T1" fmla="*/ 1196 h 1196"/>
                <a:gd name="T2" fmla="*/ 70 w 484"/>
                <a:gd name="T3" fmla="*/ 1196 h 1196"/>
                <a:gd name="T4" fmla="*/ 0 w 484"/>
                <a:gd name="T5" fmla="*/ 1126 h 1196"/>
                <a:gd name="T6" fmla="*/ 0 w 484"/>
                <a:gd name="T7" fmla="*/ 70 h 1196"/>
                <a:gd name="T8" fmla="*/ 70 w 484"/>
                <a:gd name="T9" fmla="*/ 0 h 1196"/>
                <a:gd name="T10" fmla="*/ 414 w 484"/>
                <a:gd name="T11" fmla="*/ 0 h 1196"/>
                <a:gd name="T12" fmla="*/ 484 w 484"/>
                <a:gd name="T13" fmla="*/ 70 h 1196"/>
                <a:gd name="T14" fmla="*/ 484 w 484"/>
                <a:gd name="T15" fmla="*/ 1126 h 1196"/>
                <a:gd name="T16" fmla="*/ 414 w 484"/>
                <a:gd name="T17" fmla="*/ 1196 h 1196"/>
                <a:gd name="T18" fmla="*/ 140 w 484"/>
                <a:gd name="T19" fmla="*/ 1056 h 1196"/>
                <a:gd name="T20" fmla="*/ 344 w 484"/>
                <a:gd name="T21" fmla="*/ 1056 h 1196"/>
                <a:gd name="T22" fmla="*/ 344 w 484"/>
                <a:gd name="T23" fmla="*/ 140 h 1196"/>
                <a:gd name="T24" fmla="*/ 140 w 484"/>
                <a:gd name="T25" fmla="*/ 140 h 1196"/>
                <a:gd name="T26" fmla="*/ 140 w 484"/>
                <a:gd name="T27" fmla="*/ 1056 h 1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4" h="1196">
                  <a:moveTo>
                    <a:pt x="414" y="1196"/>
                  </a:moveTo>
                  <a:cubicBezTo>
                    <a:pt x="70" y="1196"/>
                    <a:pt x="70" y="1196"/>
                    <a:pt x="70" y="1196"/>
                  </a:cubicBezTo>
                  <a:cubicBezTo>
                    <a:pt x="31" y="1196"/>
                    <a:pt x="0" y="1165"/>
                    <a:pt x="0" y="1126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31"/>
                    <a:pt x="31" y="0"/>
                    <a:pt x="70" y="0"/>
                  </a:cubicBezTo>
                  <a:cubicBezTo>
                    <a:pt x="414" y="0"/>
                    <a:pt x="414" y="0"/>
                    <a:pt x="414" y="0"/>
                  </a:cubicBezTo>
                  <a:cubicBezTo>
                    <a:pt x="452" y="0"/>
                    <a:pt x="484" y="31"/>
                    <a:pt x="484" y="70"/>
                  </a:cubicBezTo>
                  <a:cubicBezTo>
                    <a:pt x="484" y="1126"/>
                    <a:pt x="484" y="1126"/>
                    <a:pt x="484" y="1126"/>
                  </a:cubicBezTo>
                  <a:cubicBezTo>
                    <a:pt x="484" y="1165"/>
                    <a:pt x="452" y="1196"/>
                    <a:pt x="414" y="1196"/>
                  </a:cubicBezTo>
                  <a:close/>
                  <a:moveTo>
                    <a:pt x="140" y="1056"/>
                  </a:moveTo>
                  <a:cubicBezTo>
                    <a:pt x="344" y="1056"/>
                    <a:pt x="344" y="1056"/>
                    <a:pt x="344" y="1056"/>
                  </a:cubicBezTo>
                  <a:cubicBezTo>
                    <a:pt x="344" y="140"/>
                    <a:pt x="344" y="140"/>
                    <a:pt x="344" y="140"/>
                  </a:cubicBezTo>
                  <a:cubicBezTo>
                    <a:pt x="140" y="140"/>
                    <a:pt x="140" y="140"/>
                    <a:pt x="140" y="140"/>
                  </a:cubicBezTo>
                  <a:lnTo>
                    <a:pt x="140" y="10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 cap="flat" cmpd="sng" algn="ctr">
                  <a:solidFill>
                    <a:srgbClr val="FFFFFF">
                      <a:alpha val="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  <p:sp>
          <p:nvSpPr>
            <p:cNvPr id="76" name="Freeform 40">
              <a:extLst>
                <a:ext uri="{FF2B5EF4-FFF2-40B4-BE49-F238E27FC236}">
                  <a16:creationId xmlns:a16="http://schemas.microsoft.com/office/drawing/2014/main" id="{AFCC0A48-749E-4499-AADC-82BE568ED6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52750" y="1160463"/>
              <a:ext cx="701675" cy="2284413"/>
            </a:xfrm>
            <a:custGeom>
              <a:avLst/>
              <a:gdLst>
                <a:gd name="T0" fmla="*/ 414 w 484"/>
                <a:gd name="T1" fmla="*/ 1574 h 1574"/>
                <a:gd name="T2" fmla="*/ 70 w 484"/>
                <a:gd name="T3" fmla="*/ 1574 h 1574"/>
                <a:gd name="T4" fmla="*/ 0 w 484"/>
                <a:gd name="T5" fmla="*/ 1504 h 1574"/>
                <a:gd name="T6" fmla="*/ 0 w 484"/>
                <a:gd name="T7" fmla="*/ 70 h 1574"/>
                <a:gd name="T8" fmla="*/ 70 w 484"/>
                <a:gd name="T9" fmla="*/ 0 h 1574"/>
                <a:gd name="T10" fmla="*/ 414 w 484"/>
                <a:gd name="T11" fmla="*/ 0 h 1574"/>
                <a:gd name="T12" fmla="*/ 484 w 484"/>
                <a:gd name="T13" fmla="*/ 70 h 1574"/>
                <a:gd name="T14" fmla="*/ 484 w 484"/>
                <a:gd name="T15" fmla="*/ 1504 h 1574"/>
                <a:gd name="T16" fmla="*/ 414 w 484"/>
                <a:gd name="T17" fmla="*/ 1574 h 1574"/>
                <a:gd name="T18" fmla="*/ 140 w 484"/>
                <a:gd name="T19" fmla="*/ 1434 h 1574"/>
                <a:gd name="T20" fmla="*/ 344 w 484"/>
                <a:gd name="T21" fmla="*/ 1434 h 1574"/>
                <a:gd name="T22" fmla="*/ 344 w 484"/>
                <a:gd name="T23" fmla="*/ 140 h 1574"/>
                <a:gd name="T24" fmla="*/ 140 w 484"/>
                <a:gd name="T25" fmla="*/ 140 h 1574"/>
                <a:gd name="T26" fmla="*/ 140 w 484"/>
                <a:gd name="T27" fmla="*/ 1434 h 1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4" h="1574">
                  <a:moveTo>
                    <a:pt x="414" y="1574"/>
                  </a:moveTo>
                  <a:cubicBezTo>
                    <a:pt x="70" y="1574"/>
                    <a:pt x="70" y="1574"/>
                    <a:pt x="70" y="1574"/>
                  </a:cubicBezTo>
                  <a:cubicBezTo>
                    <a:pt x="32" y="1574"/>
                    <a:pt x="0" y="1543"/>
                    <a:pt x="0" y="1504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31"/>
                    <a:pt x="32" y="0"/>
                    <a:pt x="70" y="0"/>
                  </a:cubicBezTo>
                  <a:cubicBezTo>
                    <a:pt x="414" y="0"/>
                    <a:pt x="414" y="0"/>
                    <a:pt x="414" y="0"/>
                  </a:cubicBezTo>
                  <a:cubicBezTo>
                    <a:pt x="453" y="0"/>
                    <a:pt x="484" y="31"/>
                    <a:pt x="484" y="70"/>
                  </a:cubicBezTo>
                  <a:cubicBezTo>
                    <a:pt x="484" y="1504"/>
                    <a:pt x="484" y="1504"/>
                    <a:pt x="484" y="1504"/>
                  </a:cubicBezTo>
                  <a:cubicBezTo>
                    <a:pt x="484" y="1543"/>
                    <a:pt x="453" y="1574"/>
                    <a:pt x="414" y="1574"/>
                  </a:cubicBezTo>
                  <a:close/>
                  <a:moveTo>
                    <a:pt x="140" y="1434"/>
                  </a:moveTo>
                  <a:cubicBezTo>
                    <a:pt x="344" y="1434"/>
                    <a:pt x="344" y="1434"/>
                    <a:pt x="344" y="1434"/>
                  </a:cubicBezTo>
                  <a:cubicBezTo>
                    <a:pt x="344" y="140"/>
                    <a:pt x="344" y="140"/>
                    <a:pt x="344" y="140"/>
                  </a:cubicBezTo>
                  <a:cubicBezTo>
                    <a:pt x="140" y="140"/>
                    <a:pt x="140" y="140"/>
                    <a:pt x="140" y="140"/>
                  </a:cubicBezTo>
                  <a:lnTo>
                    <a:pt x="140" y="14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 cap="flat" cmpd="sng" algn="ctr">
                  <a:solidFill>
                    <a:srgbClr val="FFFFFF">
                      <a:alpha val="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2380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2">
            <a:extLst>
              <a:ext uri="{FF2B5EF4-FFF2-40B4-BE49-F238E27FC236}">
                <a16:creationId xmlns:a16="http://schemas.microsoft.com/office/drawing/2014/main" id="{DE7F2D24-854C-47F2-80F9-92955EF4351A}"/>
              </a:ext>
            </a:extLst>
          </p:cNvPr>
          <p:cNvSpPr/>
          <p:nvPr/>
        </p:nvSpPr>
        <p:spPr>
          <a:xfrm>
            <a:off x="226031" y="215757"/>
            <a:ext cx="11671443" cy="1335641"/>
          </a:xfrm>
          <a:prstGeom prst="rect">
            <a:avLst/>
          </a:prstGeom>
          <a:solidFill>
            <a:srgbClr val="0087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spcBef>
                <a:spcPts val="1001"/>
              </a:spcBef>
            </a:pPr>
            <a:r>
              <a:rPr lang="ru-RU" sz="2800" b="1" spc="-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Региональный проект</a:t>
            </a:r>
            <a:br>
              <a:rPr lang="ru-RU" sz="2800" b="1" spc="-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800" b="1" spc="-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«Адресная поддержка повышения производительности труда на предприятиях»</a:t>
            </a:r>
            <a:endParaRPr lang="ru-RU" sz="3200" b="1" spc="-1" dirty="0">
              <a:solidFill>
                <a:schemeClr val="bg1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77BF3610-94D7-46DA-BAE9-2C44AFCF3B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574703"/>
              </p:ext>
            </p:extLst>
          </p:nvPr>
        </p:nvGraphicFramePr>
        <p:xfrm>
          <a:off x="1403355" y="1862057"/>
          <a:ext cx="931679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2799">
                  <a:extLst>
                    <a:ext uri="{9D8B030D-6E8A-4147-A177-3AD203B41FA5}">
                      <a16:colId xmlns:a16="http://schemas.microsoft.com/office/drawing/2014/main" val="1296217220"/>
                    </a:ext>
                  </a:extLst>
                </a:gridCol>
                <a:gridCol w="1552799">
                  <a:extLst>
                    <a:ext uri="{9D8B030D-6E8A-4147-A177-3AD203B41FA5}">
                      <a16:colId xmlns:a16="http://schemas.microsoft.com/office/drawing/2014/main" val="343464196"/>
                    </a:ext>
                  </a:extLst>
                </a:gridCol>
                <a:gridCol w="1552799">
                  <a:extLst>
                    <a:ext uri="{9D8B030D-6E8A-4147-A177-3AD203B41FA5}">
                      <a16:colId xmlns:a16="http://schemas.microsoft.com/office/drawing/2014/main" val="3314041959"/>
                    </a:ext>
                  </a:extLst>
                </a:gridCol>
                <a:gridCol w="1552799">
                  <a:extLst>
                    <a:ext uri="{9D8B030D-6E8A-4147-A177-3AD203B41FA5}">
                      <a16:colId xmlns:a16="http://schemas.microsoft.com/office/drawing/2014/main" val="2600462024"/>
                    </a:ext>
                  </a:extLst>
                </a:gridCol>
                <a:gridCol w="1552799">
                  <a:extLst>
                    <a:ext uri="{9D8B030D-6E8A-4147-A177-3AD203B41FA5}">
                      <a16:colId xmlns:a16="http://schemas.microsoft.com/office/drawing/2014/main" val="178817001"/>
                    </a:ext>
                  </a:extLst>
                </a:gridCol>
                <a:gridCol w="1552799">
                  <a:extLst>
                    <a:ext uri="{9D8B030D-6E8A-4147-A177-3AD203B41FA5}">
                      <a16:colId xmlns:a16="http://schemas.microsoft.com/office/drawing/2014/main" val="3744549856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Количество предприятий: 308 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(ФЦК- 64, РЦК- 86, Самостоятельно- 158)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6818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2019 - 41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2020 - 33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2021 - 56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2022 - 56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2023 - 66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2024 - 56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379098"/>
                  </a:ext>
                </a:extLst>
              </a:tr>
            </a:tbl>
          </a:graphicData>
        </a:graphic>
      </p:graphicFrame>
      <p:graphicFrame>
        <p:nvGraphicFramePr>
          <p:cNvPr id="9" name="Таблица 7">
            <a:extLst>
              <a:ext uri="{FF2B5EF4-FFF2-40B4-BE49-F238E27FC236}">
                <a16:creationId xmlns:a16="http://schemas.microsoft.com/office/drawing/2014/main" id="{5A8BAA05-8215-4CDF-B899-00A47489A1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883556"/>
              </p:ext>
            </p:extLst>
          </p:nvPr>
        </p:nvGraphicFramePr>
        <p:xfrm>
          <a:off x="1403355" y="2844159"/>
          <a:ext cx="931679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2799">
                  <a:extLst>
                    <a:ext uri="{9D8B030D-6E8A-4147-A177-3AD203B41FA5}">
                      <a16:colId xmlns:a16="http://schemas.microsoft.com/office/drawing/2014/main" val="1296217220"/>
                    </a:ext>
                  </a:extLst>
                </a:gridCol>
                <a:gridCol w="1552799">
                  <a:extLst>
                    <a:ext uri="{9D8B030D-6E8A-4147-A177-3AD203B41FA5}">
                      <a16:colId xmlns:a16="http://schemas.microsoft.com/office/drawing/2014/main" val="343464196"/>
                    </a:ext>
                  </a:extLst>
                </a:gridCol>
                <a:gridCol w="1552799">
                  <a:extLst>
                    <a:ext uri="{9D8B030D-6E8A-4147-A177-3AD203B41FA5}">
                      <a16:colId xmlns:a16="http://schemas.microsoft.com/office/drawing/2014/main" val="3314041959"/>
                    </a:ext>
                  </a:extLst>
                </a:gridCol>
                <a:gridCol w="1552799">
                  <a:extLst>
                    <a:ext uri="{9D8B030D-6E8A-4147-A177-3AD203B41FA5}">
                      <a16:colId xmlns:a16="http://schemas.microsoft.com/office/drawing/2014/main" val="2600462024"/>
                    </a:ext>
                  </a:extLst>
                </a:gridCol>
                <a:gridCol w="1552799">
                  <a:extLst>
                    <a:ext uri="{9D8B030D-6E8A-4147-A177-3AD203B41FA5}">
                      <a16:colId xmlns:a16="http://schemas.microsoft.com/office/drawing/2014/main" val="178817001"/>
                    </a:ext>
                  </a:extLst>
                </a:gridCol>
                <a:gridCol w="1552799">
                  <a:extLst>
                    <a:ext uri="{9D8B030D-6E8A-4147-A177-3AD203B41FA5}">
                      <a16:colId xmlns:a16="http://schemas.microsoft.com/office/drawing/2014/main" val="3744549856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Количество обученных: 2641 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(ФЦК- 658, РЦК- 880, Самостоятельно- 1103)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6818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2019 - 448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2020 - 291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2021 - 420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2022 - 432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2023 - 490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2024 - 560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379098"/>
                  </a:ext>
                </a:extLst>
              </a:tr>
            </a:tbl>
          </a:graphicData>
        </a:graphic>
      </p:graphicFrame>
      <p:graphicFrame>
        <p:nvGraphicFramePr>
          <p:cNvPr id="10" name="Таблица 7">
            <a:extLst>
              <a:ext uri="{FF2B5EF4-FFF2-40B4-BE49-F238E27FC236}">
                <a16:creationId xmlns:a16="http://schemas.microsoft.com/office/drawing/2014/main" id="{3354D96F-5FF3-4163-B795-4697D83464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018491"/>
              </p:ext>
            </p:extLst>
          </p:nvPr>
        </p:nvGraphicFramePr>
        <p:xfrm>
          <a:off x="1403355" y="3800958"/>
          <a:ext cx="931679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2799">
                  <a:extLst>
                    <a:ext uri="{9D8B030D-6E8A-4147-A177-3AD203B41FA5}">
                      <a16:colId xmlns:a16="http://schemas.microsoft.com/office/drawing/2014/main" val="1296217220"/>
                    </a:ext>
                  </a:extLst>
                </a:gridCol>
                <a:gridCol w="1552799">
                  <a:extLst>
                    <a:ext uri="{9D8B030D-6E8A-4147-A177-3AD203B41FA5}">
                      <a16:colId xmlns:a16="http://schemas.microsoft.com/office/drawing/2014/main" val="343464196"/>
                    </a:ext>
                  </a:extLst>
                </a:gridCol>
                <a:gridCol w="1552799">
                  <a:extLst>
                    <a:ext uri="{9D8B030D-6E8A-4147-A177-3AD203B41FA5}">
                      <a16:colId xmlns:a16="http://schemas.microsoft.com/office/drawing/2014/main" val="3314041959"/>
                    </a:ext>
                  </a:extLst>
                </a:gridCol>
                <a:gridCol w="1552799">
                  <a:extLst>
                    <a:ext uri="{9D8B030D-6E8A-4147-A177-3AD203B41FA5}">
                      <a16:colId xmlns:a16="http://schemas.microsoft.com/office/drawing/2014/main" val="2600462024"/>
                    </a:ext>
                  </a:extLst>
                </a:gridCol>
                <a:gridCol w="1552799">
                  <a:extLst>
                    <a:ext uri="{9D8B030D-6E8A-4147-A177-3AD203B41FA5}">
                      <a16:colId xmlns:a16="http://schemas.microsoft.com/office/drawing/2014/main" val="178817001"/>
                    </a:ext>
                  </a:extLst>
                </a:gridCol>
                <a:gridCol w="1552799">
                  <a:extLst>
                    <a:ext uri="{9D8B030D-6E8A-4147-A177-3AD203B41FA5}">
                      <a16:colId xmlns:a16="http://schemas.microsoft.com/office/drawing/2014/main" val="3744549856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Количество потоков-образцов: 110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6818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 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2020- 12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2021- 11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2022- 21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2023- 21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2024- 24+21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379098"/>
                  </a:ext>
                </a:extLst>
              </a:tr>
            </a:tbl>
          </a:graphicData>
        </a:graphic>
      </p:graphicFrame>
      <p:graphicFrame>
        <p:nvGraphicFramePr>
          <p:cNvPr id="13" name="Таблица 13">
            <a:extLst>
              <a:ext uri="{FF2B5EF4-FFF2-40B4-BE49-F238E27FC236}">
                <a16:creationId xmlns:a16="http://schemas.microsoft.com/office/drawing/2014/main" id="{7B311D9A-808E-42D2-BB20-6DA4F9ECE0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637126"/>
              </p:ext>
            </p:extLst>
          </p:nvPr>
        </p:nvGraphicFramePr>
        <p:xfrm>
          <a:off x="1403355" y="4808363"/>
          <a:ext cx="9316794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314">
                  <a:extLst>
                    <a:ext uri="{9D8B030D-6E8A-4147-A177-3AD203B41FA5}">
                      <a16:colId xmlns:a16="http://schemas.microsoft.com/office/drawing/2014/main" val="2602782661"/>
                    </a:ext>
                  </a:extLst>
                </a:gridCol>
                <a:gridCol w="1578097">
                  <a:extLst>
                    <a:ext uri="{9D8B030D-6E8A-4147-A177-3AD203B41FA5}">
                      <a16:colId xmlns:a16="http://schemas.microsoft.com/office/drawing/2014/main" val="667372923"/>
                    </a:ext>
                  </a:extLst>
                </a:gridCol>
                <a:gridCol w="1542767">
                  <a:extLst>
                    <a:ext uri="{9D8B030D-6E8A-4147-A177-3AD203B41FA5}">
                      <a16:colId xmlns:a16="http://schemas.microsoft.com/office/drawing/2014/main" val="3591413295"/>
                    </a:ext>
                  </a:extLst>
                </a:gridCol>
                <a:gridCol w="3098616">
                  <a:extLst>
                    <a:ext uri="{9D8B030D-6E8A-4147-A177-3AD203B41FA5}">
                      <a16:colId xmlns:a16="http://schemas.microsoft.com/office/drawing/2014/main" val="2690153432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Плановые показатели 2020 года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090466"/>
                  </a:ext>
                </a:extLst>
              </a:tr>
              <a:tr h="340077">
                <a:tc>
                  <a:txBody>
                    <a:bodyPr/>
                    <a:lstStyle/>
                    <a:p>
                      <a:r>
                        <a:rPr lang="ru-RU" dirty="0"/>
                        <a:t>Критерий 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План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Факт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Выполнение 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4495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dirty="0"/>
                        <a:t>Кол-во предприятий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74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75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101 </a:t>
                      </a:r>
                      <a:r>
                        <a:rPr lang="en-US" dirty="0"/>
                        <a:t>%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987565"/>
                  </a:ext>
                </a:extLst>
              </a:tr>
              <a:tr h="312070">
                <a:tc>
                  <a:txBody>
                    <a:bodyPr/>
                    <a:lstStyle/>
                    <a:p>
                      <a:r>
                        <a:rPr lang="ru-RU" dirty="0"/>
                        <a:t>Кол-во обученных 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739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974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132 </a:t>
                      </a:r>
                      <a:r>
                        <a:rPr lang="en-US" dirty="0"/>
                        <a:t>%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080957"/>
                  </a:ext>
                </a:extLst>
              </a:tr>
              <a:tr h="123613">
                <a:tc>
                  <a:txBody>
                    <a:bodyPr/>
                    <a:lstStyle/>
                    <a:p>
                      <a:r>
                        <a:rPr lang="ru-RU" dirty="0"/>
                        <a:t>Кол-во потоков-образцов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12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12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100 %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964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5247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77BF3610-94D7-46DA-BAE9-2C44AFCF3B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690238"/>
              </p:ext>
            </p:extLst>
          </p:nvPr>
        </p:nvGraphicFramePr>
        <p:xfrm>
          <a:off x="1184431" y="1126067"/>
          <a:ext cx="982313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7189">
                  <a:extLst>
                    <a:ext uri="{9D8B030D-6E8A-4147-A177-3AD203B41FA5}">
                      <a16:colId xmlns:a16="http://schemas.microsoft.com/office/drawing/2014/main" val="1296217220"/>
                    </a:ext>
                  </a:extLst>
                </a:gridCol>
                <a:gridCol w="1637189">
                  <a:extLst>
                    <a:ext uri="{9D8B030D-6E8A-4147-A177-3AD203B41FA5}">
                      <a16:colId xmlns:a16="http://schemas.microsoft.com/office/drawing/2014/main" val="343464196"/>
                    </a:ext>
                  </a:extLst>
                </a:gridCol>
                <a:gridCol w="1637189">
                  <a:extLst>
                    <a:ext uri="{9D8B030D-6E8A-4147-A177-3AD203B41FA5}">
                      <a16:colId xmlns:a16="http://schemas.microsoft.com/office/drawing/2014/main" val="3314041959"/>
                    </a:ext>
                  </a:extLst>
                </a:gridCol>
                <a:gridCol w="1637189">
                  <a:extLst>
                    <a:ext uri="{9D8B030D-6E8A-4147-A177-3AD203B41FA5}">
                      <a16:colId xmlns:a16="http://schemas.microsoft.com/office/drawing/2014/main" val="2600462024"/>
                    </a:ext>
                  </a:extLst>
                </a:gridCol>
                <a:gridCol w="1637189">
                  <a:extLst>
                    <a:ext uri="{9D8B030D-6E8A-4147-A177-3AD203B41FA5}">
                      <a16:colId xmlns:a16="http://schemas.microsoft.com/office/drawing/2014/main" val="178817001"/>
                    </a:ext>
                  </a:extLst>
                </a:gridCol>
                <a:gridCol w="1637189">
                  <a:extLst>
                    <a:ext uri="{9D8B030D-6E8A-4147-A177-3AD203B41FA5}">
                      <a16:colId xmlns:a16="http://schemas.microsoft.com/office/drawing/2014/main" val="3744549856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Количество предприятий: 86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6818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2019 - 10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2020 - 12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2021 - 16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2022 - 16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2023 - 16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2024 - 16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379098"/>
                  </a:ext>
                </a:extLst>
              </a:tr>
            </a:tbl>
          </a:graphicData>
        </a:graphic>
      </p:graphicFrame>
      <p:graphicFrame>
        <p:nvGraphicFramePr>
          <p:cNvPr id="9" name="Таблица 7">
            <a:extLst>
              <a:ext uri="{FF2B5EF4-FFF2-40B4-BE49-F238E27FC236}">
                <a16:creationId xmlns:a16="http://schemas.microsoft.com/office/drawing/2014/main" id="{5A8BAA05-8215-4CDF-B899-00A47489A1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137650"/>
              </p:ext>
            </p:extLst>
          </p:nvPr>
        </p:nvGraphicFramePr>
        <p:xfrm>
          <a:off x="1184431" y="2131103"/>
          <a:ext cx="982313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7189">
                  <a:extLst>
                    <a:ext uri="{9D8B030D-6E8A-4147-A177-3AD203B41FA5}">
                      <a16:colId xmlns:a16="http://schemas.microsoft.com/office/drawing/2014/main" val="1296217220"/>
                    </a:ext>
                  </a:extLst>
                </a:gridCol>
                <a:gridCol w="1637189">
                  <a:extLst>
                    <a:ext uri="{9D8B030D-6E8A-4147-A177-3AD203B41FA5}">
                      <a16:colId xmlns:a16="http://schemas.microsoft.com/office/drawing/2014/main" val="343464196"/>
                    </a:ext>
                  </a:extLst>
                </a:gridCol>
                <a:gridCol w="1637189">
                  <a:extLst>
                    <a:ext uri="{9D8B030D-6E8A-4147-A177-3AD203B41FA5}">
                      <a16:colId xmlns:a16="http://schemas.microsoft.com/office/drawing/2014/main" val="3314041959"/>
                    </a:ext>
                  </a:extLst>
                </a:gridCol>
                <a:gridCol w="1637189">
                  <a:extLst>
                    <a:ext uri="{9D8B030D-6E8A-4147-A177-3AD203B41FA5}">
                      <a16:colId xmlns:a16="http://schemas.microsoft.com/office/drawing/2014/main" val="2600462024"/>
                    </a:ext>
                  </a:extLst>
                </a:gridCol>
                <a:gridCol w="1637189">
                  <a:extLst>
                    <a:ext uri="{9D8B030D-6E8A-4147-A177-3AD203B41FA5}">
                      <a16:colId xmlns:a16="http://schemas.microsoft.com/office/drawing/2014/main" val="178817001"/>
                    </a:ext>
                  </a:extLst>
                </a:gridCol>
                <a:gridCol w="1637189">
                  <a:extLst>
                    <a:ext uri="{9D8B030D-6E8A-4147-A177-3AD203B41FA5}">
                      <a16:colId xmlns:a16="http://schemas.microsoft.com/office/drawing/2014/main" val="3744549856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Количество обученных: 880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6818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2019 - 120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2020 – 120*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2021 - 160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2022 - 160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2023 - 160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2024 - 160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379098"/>
                  </a:ext>
                </a:extLst>
              </a:tr>
            </a:tbl>
          </a:graphicData>
        </a:graphic>
      </p:graphicFrame>
      <p:graphicFrame>
        <p:nvGraphicFramePr>
          <p:cNvPr id="10" name="Таблица 7">
            <a:extLst>
              <a:ext uri="{FF2B5EF4-FFF2-40B4-BE49-F238E27FC236}">
                <a16:creationId xmlns:a16="http://schemas.microsoft.com/office/drawing/2014/main" id="{3354D96F-5FF3-4163-B795-4697D83464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946499"/>
              </p:ext>
            </p:extLst>
          </p:nvPr>
        </p:nvGraphicFramePr>
        <p:xfrm>
          <a:off x="1184431" y="3136139"/>
          <a:ext cx="982313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7189">
                  <a:extLst>
                    <a:ext uri="{9D8B030D-6E8A-4147-A177-3AD203B41FA5}">
                      <a16:colId xmlns:a16="http://schemas.microsoft.com/office/drawing/2014/main" val="1296217220"/>
                    </a:ext>
                  </a:extLst>
                </a:gridCol>
                <a:gridCol w="1637189">
                  <a:extLst>
                    <a:ext uri="{9D8B030D-6E8A-4147-A177-3AD203B41FA5}">
                      <a16:colId xmlns:a16="http://schemas.microsoft.com/office/drawing/2014/main" val="343464196"/>
                    </a:ext>
                  </a:extLst>
                </a:gridCol>
                <a:gridCol w="1637189">
                  <a:extLst>
                    <a:ext uri="{9D8B030D-6E8A-4147-A177-3AD203B41FA5}">
                      <a16:colId xmlns:a16="http://schemas.microsoft.com/office/drawing/2014/main" val="3314041959"/>
                    </a:ext>
                  </a:extLst>
                </a:gridCol>
                <a:gridCol w="1637189">
                  <a:extLst>
                    <a:ext uri="{9D8B030D-6E8A-4147-A177-3AD203B41FA5}">
                      <a16:colId xmlns:a16="http://schemas.microsoft.com/office/drawing/2014/main" val="2600462024"/>
                    </a:ext>
                  </a:extLst>
                </a:gridCol>
                <a:gridCol w="1637189">
                  <a:extLst>
                    <a:ext uri="{9D8B030D-6E8A-4147-A177-3AD203B41FA5}">
                      <a16:colId xmlns:a16="http://schemas.microsoft.com/office/drawing/2014/main" val="178817001"/>
                    </a:ext>
                  </a:extLst>
                </a:gridCol>
                <a:gridCol w="1637189">
                  <a:extLst>
                    <a:ext uri="{9D8B030D-6E8A-4147-A177-3AD203B41FA5}">
                      <a16:colId xmlns:a16="http://schemas.microsoft.com/office/drawing/2014/main" val="3744549856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Количество потоков-образцов: 110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6818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 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2020 - 12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2021 - 77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2022 - 21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2023 - 21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2024- 24+21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379098"/>
                  </a:ext>
                </a:extLst>
              </a:tr>
            </a:tbl>
          </a:graphicData>
        </a:graphic>
      </p:graphicFrame>
      <p:graphicFrame>
        <p:nvGraphicFramePr>
          <p:cNvPr id="13" name="Таблица 13">
            <a:extLst>
              <a:ext uri="{FF2B5EF4-FFF2-40B4-BE49-F238E27FC236}">
                <a16:creationId xmlns:a16="http://schemas.microsoft.com/office/drawing/2014/main" id="{7B311D9A-808E-42D2-BB20-6DA4F9ECE0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685720"/>
              </p:ext>
            </p:extLst>
          </p:nvPr>
        </p:nvGraphicFramePr>
        <p:xfrm>
          <a:off x="1184430" y="4141175"/>
          <a:ext cx="9823135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5644">
                  <a:extLst>
                    <a:ext uri="{9D8B030D-6E8A-4147-A177-3AD203B41FA5}">
                      <a16:colId xmlns:a16="http://schemas.microsoft.com/office/drawing/2014/main" val="2602782661"/>
                    </a:ext>
                  </a:extLst>
                </a:gridCol>
                <a:gridCol w="1663862">
                  <a:extLst>
                    <a:ext uri="{9D8B030D-6E8A-4147-A177-3AD203B41FA5}">
                      <a16:colId xmlns:a16="http://schemas.microsoft.com/office/drawing/2014/main" val="667372923"/>
                    </a:ext>
                  </a:extLst>
                </a:gridCol>
                <a:gridCol w="1626612">
                  <a:extLst>
                    <a:ext uri="{9D8B030D-6E8A-4147-A177-3AD203B41FA5}">
                      <a16:colId xmlns:a16="http://schemas.microsoft.com/office/drawing/2014/main" val="3591413295"/>
                    </a:ext>
                  </a:extLst>
                </a:gridCol>
                <a:gridCol w="3267017">
                  <a:extLst>
                    <a:ext uri="{9D8B030D-6E8A-4147-A177-3AD203B41FA5}">
                      <a16:colId xmlns:a16="http://schemas.microsoft.com/office/drawing/2014/main" val="2690153432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Плановые показатели 2020 года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090466"/>
                  </a:ext>
                </a:extLst>
              </a:tr>
              <a:tr h="340077">
                <a:tc>
                  <a:txBody>
                    <a:bodyPr/>
                    <a:lstStyle/>
                    <a:p>
                      <a:r>
                        <a:rPr lang="ru-RU" dirty="0"/>
                        <a:t>Критерий 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План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Факт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Выполнение 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4495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dirty="0"/>
                        <a:t>Кол-во предприятий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22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23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105 </a:t>
                      </a:r>
                      <a:r>
                        <a:rPr lang="en-US" dirty="0"/>
                        <a:t>%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987565"/>
                  </a:ext>
                </a:extLst>
              </a:tr>
              <a:tr h="312070">
                <a:tc>
                  <a:txBody>
                    <a:bodyPr/>
                    <a:lstStyle/>
                    <a:p>
                      <a:r>
                        <a:rPr lang="ru-RU" dirty="0"/>
                        <a:t>Кол-во обученных 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240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371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15</a:t>
                      </a:r>
                      <a:r>
                        <a:rPr lang="en-US" dirty="0"/>
                        <a:t>5</a:t>
                      </a:r>
                      <a:r>
                        <a:rPr lang="ru-RU" dirty="0"/>
                        <a:t> </a:t>
                      </a:r>
                      <a:r>
                        <a:rPr lang="en-US" dirty="0"/>
                        <a:t>%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080957"/>
                  </a:ext>
                </a:extLst>
              </a:tr>
              <a:tr h="123613">
                <a:tc>
                  <a:txBody>
                    <a:bodyPr/>
                    <a:lstStyle/>
                    <a:p>
                      <a:r>
                        <a:rPr lang="ru-RU" dirty="0"/>
                        <a:t>Кол-во потоков-образцов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12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12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100 %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964374"/>
                  </a:ext>
                </a:extLst>
              </a:tr>
            </a:tbl>
          </a:graphicData>
        </a:graphic>
      </p:graphicFrame>
      <p:sp>
        <p:nvSpPr>
          <p:cNvPr id="8" name="CustomShape 2">
            <a:extLst>
              <a:ext uri="{FF2B5EF4-FFF2-40B4-BE49-F238E27FC236}">
                <a16:creationId xmlns:a16="http://schemas.microsoft.com/office/drawing/2014/main" id="{A2918C23-DB06-4AD1-8451-A41B3E3D9459}"/>
              </a:ext>
            </a:extLst>
          </p:cNvPr>
          <p:cNvSpPr/>
          <p:nvPr/>
        </p:nvSpPr>
        <p:spPr>
          <a:xfrm>
            <a:off x="181742" y="136525"/>
            <a:ext cx="11828515" cy="615553"/>
          </a:xfrm>
          <a:prstGeom prst="rect">
            <a:avLst/>
          </a:prstGeom>
          <a:solidFill>
            <a:srgbClr val="0087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spcBef>
                <a:spcPts val="1001"/>
              </a:spcBef>
            </a:pPr>
            <a:r>
              <a:rPr lang="ru-RU" sz="3200" b="1" spc="-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Плановые показатели РЦК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F39A14-7086-491E-AD0E-AF08258D6045}"/>
              </a:ext>
            </a:extLst>
          </p:cNvPr>
          <p:cNvSpPr txBox="1"/>
          <p:nvPr/>
        </p:nvSpPr>
        <p:spPr>
          <a:xfrm>
            <a:off x="639484" y="6151247"/>
            <a:ext cx="11155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Уровень удовлетворенности работой РЦК: предприятия-участники- 95 %, ФЦК- 85 % </a:t>
            </a:r>
          </a:p>
        </p:txBody>
      </p:sp>
    </p:spTree>
    <p:extLst>
      <p:ext uri="{BB962C8B-B14F-4D97-AF65-F5344CB8AC3E}">
        <p14:creationId xmlns:p14="http://schemas.microsoft.com/office/powerpoint/2010/main" val="2120026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2386832246"/>
              </p:ext>
            </p:extLst>
          </p:nvPr>
        </p:nvGraphicFramePr>
        <p:xfrm>
          <a:off x="-378174" y="1105977"/>
          <a:ext cx="11659317" cy="57203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stomShape 2"/>
          <p:cNvSpPr>
            <a:spLocks noGrp="1"/>
          </p:cNvSpPr>
          <p:nvPr>
            <p:ph type="title"/>
          </p:nvPr>
        </p:nvSpPr>
        <p:spPr>
          <a:xfrm>
            <a:off x="113694" y="196131"/>
            <a:ext cx="11791322" cy="654378"/>
          </a:xfrm>
          <a:prstGeom prst="rect">
            <a:avLst/>
          </a:prstGeom>
          <a:solidFill>
            <a:srgbClr val="0087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spcBef>
                <a:spcPts val="1001"/>
              </a:spcBef>
            </a:pPr>
            <a:r>
              <a:rPr lang="ru-RU" sz="3200" b="1" spc="-1" dirty="0">
                <a:solidFill>
                  <a:schemeClr val="bg1"/>
                </a:solidFill>
                <a:latin typeface="+mj-lt"/>
                <a:ea typeface="Tahoma"/>
              </a:rPr>
              <a:t>ВАРИАНТЫ ВЗАИМОДЕЙСТВИЯ В РАМКАХ РЕАЛИЗАЦИИ ПРОЕКТА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878726" y="935665"/>
            <a:ext cx="44089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/>
              <a:t>План реализации проекта до 2024 г. : </a:t>
            </a:r>
          </a:p>
          <a:p>
            <a:pPr marL="285750" indent="-285750">
              <a:buFontTx/>
              <a:buChar char="-"/>
            </a:pPr>
            <a:r>
              <a:rPr lang="ru-RU" sz="2000" i="1" dirty="0"/>
              <a:t>ФЦК -64 п/п</a:t>
            </a:r>
          </a:p>
          <a:p>
            <a:pPr marL="285750" indent="-285750">
              <a:buFontTx/>
              <a:buChar char="-"/>
            </a:pPr>
            <a:r>
              <a:rPr lang="ru-RU" sz="2000" i="1" dirty="0"/>
              <a:t>РЦК - 86 п/п</a:t>
            </a:r>
          </a:p>
          <a:p>
            <a:pPr marL="285750" indent="-285750">
              <a:buFontTx/>
              <a:buChar char="-"/>
            </a:pPr>
            <a:r>
              <a:rPr lang="ru-RU" sz="2000" i="1" dirty="0"/>
              <a:t>самостоятельно-158 п/п</a:t>
            </a:r>
          </a:p>
        </p:txBody>
      </p:sp>
    </p:spTree>
    <p:extLst>
      <p:ext uri="{BB962C8B-B14F-4D97-AF65-F5344CB8AC3E}">
        <p14:creationId xmlns:p14="http://schemas.microsoft.com/office/powerpoint/2010/main" val="2850445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2"/>
          <p:cNvSpPr/>
          <p:nvPr/>
        </p:nvSpPr>
        <p:spPr>
          <a:xfrm>
            <a:off x="65758" y="155255"/>
            <a:ext cx="12082849" cy="994891"/>
          </a:xfrm>
          <a:prstGeom prst="rect">
            <a:avLst/>
          </a:prstGeom>
          <a:solidFill>
            <a:srgbClr val="0087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spcBef>
                <a:spcPts val="1001"/>
              </a:spcBef>
            </a:pPr>
            <a:r>
              <a:rPr lang="ru-RU" sz="3200" b="1" spc="-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ПРЕДПРИЯТИЯ-УЧАСТНИКИ НАЦИОНАЛЬНОГО ПРОЕКТА В СВЕРДЛОВСКОЙ ОБЛАСТИ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68631" y="3999680"/>
            <a:ext cx="4632865" cy="780040"/>
          </a:xfrm>
          <a:prstGeom prst="rect">
            <a:avLst/>
          </a:prstGeom>
          <a:ln>
            <a:solidFill>
              <a:srgbClr val="0087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87FF"/>
                </a:solidFill>
              </a:rPr>
              <a:t>          Агропромышленный комплекс - 10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968631" y="2716035"/>
            <a:ext cx="4632865" cy="780623"/>
          </a:xfrm>
          <a:prstGeom prst="rect">
            <a:avLst/>
          </a:prstGeom>
          <a:ln>
            <a:solidFill>
              <a:srgbClr val="0087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87FF"/>
                </a:solidFill>
              </a:rPr>
              <a:t>             Промышленные производства - 53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289964" y="2716035"/>
            <a:ext cx="5357091" cy="3347082"/>
          </a:xfrm>
          <a:prstGeom prst="rect">
            <a:avLst/>
          </a:prstGeom>
          <a:ln>
            <a:solidFill>
              <a:srgbClr val="0087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87FF"/>
                </a:solidFill>
              </a:rPr>
              <a:t>Строительство - 6</a:t>
            </a:r>
          </a:p>
          <a:p>
            <a:pPr algn="ctr"/>
            <a:endParaRPr lang="ru-RU" sz="1600" b="1" dirty="0">
              <a:solidFill>
                <a:srgbClr val="0087FF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0087FF"/>
                </a:solidFill>
              </a:rPr>
              <a:t>ООО «ЛСР. Строительство –Урал»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0087FF"/>
                </a:solidFill>
              </a:rPr>
              <a:t>ООО «</a:t>
            </a:r>
            <a:r>
              <a:rPr lang="ru-RU" sz="1600" b="1" dirty="0" err="1">
                <a:solidFill>
                  <a:srgbClr val="0087FF"/>
                </a:solidFill>
              </a:rPr>
              <a:t>Берит</a:t>
            </a:r>
            <a:r>
              <a:rPr lang="ru-RU" sz="1600" b="1" dirty="0">
                <a:solidFill>
                  <a:srgbClr val="0087FF"/>
                </a:solidFill>
              </a:rPr>
              <a:t>»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0087FF"/>
                </a:solidFill>
              </a:rPr>
              <a:t>ООО «ПСО Теплит»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0087FF"/>
                </a:solidFill>
              </a:rPr>
              <a:t>ООО «</a:t>
            </a:r>
            <a:r>
              <a:rPr lang="ru-RU" sz="1600" b="1" dirty="0" err="1">
                <a:solidFill>
                  <a:srgbClr val="0087FF"/>
                </a:solidFill>
              </a:rPr>
              <a:t>Богдановичскй</a:t>
            </a:r>
            <a:r>
              <a:rPr lang="ru-RU" sz="1600" b="1" dirty="0">
                <a:solidFill>
                  <a:srgbClr val="0087FF"/>
                </a:solidFill>
              </a:rPr>
              <a:t> завод минерально-ватных плит»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0087FF"/>
                </a:solidFill>
              </a:rPr>
              <a:t>АО «</a:t>
            </a:r>
            <a:r>
              <a:rPr lang="ru-RU" sz="1600" b="1" dirty="0" err="1">
                <a:solidFill>
                  <a:srgbClr val="0087FF"/>
                </a:solidFill>
              </a:rPr>
              <a:t>Форатек</a:t>
            </a:r>
            <a:r>
              <a:rPr lang="ru-RU" sz="1600" b="1" dirty="0">
                <a:solidFill>
                  <a:srgbClr val="0087FF"/>
                </a:solidFill>
              </a:rPr>
              <a:t> </a:t>
            </a:r>
            <a:r>
              <a:rPr lang="ru-RU" sz="1600" b="1" dirty="0" err="1">
                <a:solidFill>
                  <a:srgbClr val="0087FF"/>
                </a:solidFill>
              </a:rPr>
              <a:t>ЭнергоТрансСтрой</a:t>
            </a:r>
            <a:r>
              <a:rPr lang="ru-RU" sz="1600" b="1" dirty="0">
                <a:solidFill>
                  <a:srgbClr val="0087FF"/>
                </a:solidFill>
              </a:rPr>
              <a:t>»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0087FF"/>
                </a:solidFill>
              </a:rPr>
              <a:t>АО «</a:t>
            </a:r>
            <a:r>
              <a:rPr lang="ru-RU" sz="1600" b="1" dirty="0" err="1">
                <a:solidFill>
                  <a:srgbClr val="0087FF"/>
                </a:solidFill>
              </a:rPr>
              <a:t>Уралметаллургмонтаж</a:t>
            </a:r>
            <a:r>
              <a:rPr lang="ru-RU" sz="1600" b="1" dirty="0">
                <a:solidFill>
                  <a:srgbClr val="0087FF"/>
                </a:solidFill>
              </a:rPr>
              <a:t> 2»</a:t>
            </a:r>
          </a:p>
        </p:txBody>
      </p:sp>
      <p:pic>
        <p:nvPicPr>
          <p:cNvPr id="1026" name="Picture 2" descr="https://static.thenounproject.com/png/1075423-20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934" y="3923229"/>
            <a:ext cx="856491" cy="856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static.thenounproject.com/png/2337310-200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808" y="2760672"/>
            <a:ext cx="662278" cy="662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28009" y="2798812"/>
            <a:ext cx="624138" cy="624138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C547F80D-7752-4141-85AB-A91EFB169C0E}"/>
              </a:ext>
            </a:extLst>
          </p:cNvPr>
          <p:cNvSpPr/>
          <p:nvPr/>
        </p:nvSpPr>
        <p:spPr>
          <a:xfrm>
            <a:off x="949934" y="5283077"/>
            <a:ext cx="4632865" cy="780040"/>
          </a:xfrm>
          <a:prstGeom prst="rect">
            <a:avLst/>
          </a:prstGeom>
          <a:ln>
            <a:solidFill>
              <a:srgbClr val="0087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+mj-lt"/>
              </a:rPr>
              <a:t>                   </a:t>
            </a:r>
            <a:r>
              <a:rPr lang="ru-RU" b="1" dirty="0">
                <a:solidFill>
                  <a:srgbClr val="0087FF"/>
                </a:solidFill>
              </a:rPr>
              <a:t>Транспорт - 6</a:t>
            </a:r>
          </a:p>
        </p:txBody>
      </p:sp>
      <p:pic>
        <p:nvPicPr>
          <p:cNvPr id="18" name="Рисунок 17" descr="Грузовик">
            <a:extLst>
              <a:ext uri="{FF2B5EF4-FFF2-40B4-BE49-F238E27FC236}">
                <a16:creationId xmlns:a16="http://schemas.microsoft.com/office/drawing/2014/main" id="{E2A8A808-1002-4626-BC94-9CE00689147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1026385" y="5283077"/>
            <a:ext cx="780040" cy="780040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46C5FC1-D519-4BE4-8A36-D0E2EF050E47}"/>
              </a:ext>
            </a:extLst>
          </p:cNvPr>
          <p:cNvSpPr/>
          <p:nvPr/>
        </p:nvSpPr>
        <p:spPr>
          <a:xfrm>
            <a:off x="1103850" y="1458098"/>
            <a:ext cx="9363623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dirty="0"/>
              <a:t>На 23.10.2020 г. подписано 75 соглашений между предприятиями и Правительством Свердловской области. </a:t>
            </a:r>
          </a:p>
        </p:txBody>
      </p:sp>
    </p:spTree>
    <p:extLst>
      <p:ext uri="{BB962C8B-B14F-4D97-AF65-F5344CB8AC3E}">
        <p14:creationId xmlns:p14="http://schemas.microsoft.com/office/powerpoint/2010/main" val="1605726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2"/>
          <p:cNvSpPr/>
          <p:nvPr/>
        </p:nvSpPr>
        <p:spPr>
          <a:xfrm>
            <a:off x="99628" y="98484"/>
            <a:ext cx="8344632" cy="596568"/>
          </a:xfrm>
          <a:prstGeom prst="rect">
            <a:avLst/>
          </a:prstGeom>
          <a:solidFill>
            <a:srgbClr val="0087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-1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Tahoma"/>
                <a:cs typeface="+mn-cs"/>
              </a:rPr>
              <a:t>ЭТАПЫ РЕАЛИЗАЦИИ ПРОГРАММЫ</a:t>
            </a:r>
          </a:p>
        </p:txBody>
      </p:sp>
      <p:sp>
        <p:nvSpPr>
          <p:cNvPr id="122" name="Прямоугольник 121"/>
          <p:cNvSpPr/>
          <p:nvPr/>
        </p:nvSpPr>
        <p:spPr>
          <a:xfrm>
            <a:off x="165870" y="1176959"/>
            <a:ext cx="27138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1. Подготовительный</a:t>
            </a:r>
          </a:p>
        </p:txBody>
      </p:sp>
      <p:sp>
        <p:nvSpPr>
          <p:cNvPr id="123" name="Прямоугольник 122"/>
          <p:cNvSpPr/>
          <p:nvPr/>
        </p:nvSpPr>
        <p:spPr>
          <a:xfrm>
            <a:off x="2908300" y="1193143"/>
            <a:ext cx="69215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Заключение соглашения о вступлении в нацпроект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Выбор производственного потока/участка для оптимизации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Обучение рабочей группы и руководителей</a:t>
            </a:r>
          </a:p>
        </p:txBody>
      </p:sp>
      <p:sp>
        <p:nvSpPr>
          <p:cNvPr id="124" name="Прямоугольник 123"/>
          <p:cNvSpPr/>
          <p:nvPr/>
        </p:nvSpPr>
        <p:spPr>
          <a:xfrm>
            <a:off x="4731736" y="691980"/>
            <a:ext cx="27138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Содержание этапа</a:t>
            </a:r>
          </a:p>
        </p:txBody>
      </p:sp>
      <p:sp>
        <p:nvSpPr>
          <p:cNvPr id="125" name="Прямоугольник 124"/>
          <p:cNvSpPr/>
          <p:nvPr/>
        </p:nvSpPr>
        <p:spPr>
          <a:xfrm>
            <a:off x="9288735" y="137982"/>
            <a:ext cx="290326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Сроки реализации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(время присутствия эксперта ФЦК/РЦК на предприятии)</a:t>
            </a:r>
          </a:p>
        </p:txBody>
      </p:sp>
      <p:sp>
        <p:nvSpPr>
          <p:cNvPr id="126" name="Прямоугольник 125"/>
          <p:cNvSpPr/>
          <p:nvPr/>
        </p:nvSpPr>
        <p:spPr>
          <a:xfrm>
            <a:off x="10126333" y="1402842"/>
            <a:ext cx="205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До 3-х месяцев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(</a:t>
            </a:r>
            <a:r>
              <a:rPr kumimoji="0" lang="ru-RU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1 день в месяц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)</a:t>
            </a:r>
          </a:p>
        </p:txBody>
      </p:sp>
      <p:sp>
        <p:nvSpPr>
          <p:cNvPr id="127" name="Прямоугольник 126"/>
          <p:cNvSpPr/>
          <p:nvPr/>
        </p:nvSpPr>
        <p:spPr>
          <a:xfrm>
            <a:off x="139211" y="2350413"/>
            <a:ext cx="27138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2. Диагностика и планирование</a:t>
            </a:r>
          </a:p>
        </p:txBody>
      </p:sp>
      <p:sp>
        <p:nvSpPr>
          <p:cNvPr id="128" name="Прямоугольник 127"/>
          <p:cNvSpPr/>
          <p:nvPr/>
        </p:nvSpPr>
        <p:spPr>
          <a:xfrm>
            <a:off x="2908300" y="2276249"/>
            <a:ext cx="709930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Анализ текущего и определение целевого состояния пилотного потока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Разработка мероприятий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Формирование проектного офиса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Разработка дерева целей организации, постановка КПЭ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Внедрение пилотного инфоцентра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Подготовка и сертификация собственных тренеров</a:t>
            </a:r>
          </a:p>
        </p:txBody>
      </p:sp>
      <p:sp>
        <p:nvSpPr>
          <p:cNvPr id="129" name="Прямоугольник 128"/>
          <p:cNvSpPr/>
          <p:nvPr/>
        </p:nvSpPr>
        <p:spPr>
          <a:xfrm>
            <a:off x="10118068" y="2617368"/>
            <a:ext cx="2073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3 месяца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(</a:t>
            </a:r>
            <a:r>
              <a:rPr kumimoji="0" lang="ru-RU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4 дня в неделю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)</a:t>
            </a:r>
          </a:p>
        </p:txBody>
      </p:sp>
      <p:sp>
        <p:nvSpPr>
          <p:cNvPr id="130" name="Прямоугольник 129"/>
          <p:cNvSpPr/>
          <p:nvPr/>
        </p:nvSpPr>
        <p:spPr>
          <a:xfrm>
            <a:off x="194445" y="4454232"/>
            <a:ext cx="19391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3. Внедрение улучшений</a:t>
            </a:r>
          </a:p>
        </p:txBody>
      </p:sp>
      <p:sp>
        <p:nvSpPr>
          <p:cNvPr id="131" name="Прямоугольник 130"/>
          <p:cNvSpPr/>
          <p:nvPr/>
        </p:nvSpPr>
        <p:spPr>
          <a:xfrm>
            <a:off x="2908300" y="4460684"/>
            <a:ext cx="74549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Реализация мероприятий по достижению целевого состояния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Внедрение инфоцентра предприятия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Обучение участников проектов по улучшению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Реализация плана коммуникаций и мотиваций</a:t>
            </a:r>
          </a:p>
        </p:txBody>
      </p:sp>
      <p:sp>
        <p:nvSpPr>
          <p:cNvPr id="132" name="Прямоугольник 131"/>
          <p:cNvSpPr/>
          <p:nvPr/>
        </p:nvSpPr>
        <p:spPr>
          <a:xfrm>
            <a:off x="194445" y="5888501"/>
            <a:ext cx="2586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4. Тиражирование на другие участки</a:t>
            </a:r>
          </a:p>
        </p:txBody>
      </p:sp>
      <p:sp>
        <p:nvSpPr>
          <p:cNvPr id="133" name="Прямоугольник 132"/>
          <p:cNvSpPr/>
          <p:nvPr/>
        </p:nvSpPr>
        <p:spPr>
          <a:xfrm>
            <a:off x="10019643" y="4414518"/>
            <a:ext cx="22707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3 месяца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(</a:t>
            </a:r>
            <a:r>
              <a:rPr kumimoji="0" lang="ru-RU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1 день в неделю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)</a:t>
            </a:r>
          </a:p>
        </p:txBody>
      </p:sp>
      <p:sp>
        <p:nvSpPr>
          <p:cNvPr id="134" name="Прямоугольник 133"/>
          <p:cNvSpPr/>
          <p:nvPr/>
        </p:nvSpPr>
        <p:spPr>
          <a:xfrm>
            <a:off x="10222843" y="5837680"/>
            <a:ext cx="18643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30 месяцев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(</a:t>
            </a:r>
            <a:r>
              <a:rPr kumimoji="0" lang="ru-RU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1 день в 2 месяца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)</a:t>
            </a:r>
          </a:p>
        </p:txBody>
      </p:sp>
      <p:sp>
        <p:nvSpPr>
          <p:cNvPr id="135" name="Прямоугольник 134"/>
          <p:cNvSpPr/>
          <p:nvPr/>
        </p:nvSpPr>
        <p:spPr>
          <a:xfrm>
            <a:off x="2908300" y="5707181"/>
            <a:ext cx="74549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Открытие новых проектов по оптимизации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Внедрение взаимосвязанных инфоцентров предприятия, цехов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Обучение участников проектов по улучшению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Реализация плана коммуникаций и мотиваций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99628" y="1025942"/>
            <a:ext cx="11978072" cy="1177880"/>
          </a:xfrm>
          <a:prstGeom prst="rect">
            <a:avLst/>
          </a:prstGeom>
          <a:noFill/>
          <a:ln>
            <a:solidFill>
              <a:srgbClr val="008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99628" y="2200160"/>
            <a:ext cx="11978072" cy="2098981"/>
          </a:xfrm>
          <a:prstGeom prst="rect">
            <a:avLst/>
          </a:prstGeom>
          <a:noFill/>
          <a:ln>
            <a:solidFill>
              <a:srgbClr val="008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99628" y="4297099"/>
            <a:ext cx="11978072" cy="1393898"/>
          </a:xfrm>
          <a:prstGeom prst="rect">
            <a:avLst/>
          </a:prstGeom>
          <a:noFill/>
          <a:ln>
            <a:solidFill>
              <a:srgbClr val="008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99628" y="5688795"/>
            <a:ext cx="11978072" cy="1153021"/>
          </a:xfrm>
          <a:prstGeom prst="rect">
            <a:avLst/>
          </a:prstGeom>
          <a:noFill/>
          <a:ln>
            <a:solidFill>
              <a:srgbClr val="008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0422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CDE542DB-19DC-4FE2-A191-22030511A9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960518"/>
              </p:ext>
            </p:extLst>
          </p:nvPr>
        </p:nvGraphicFramePr>
        <p:xfrm>
          <a:off x="219778" y="1491989"/>
          <a:ext cx="7390986" cy="5012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33073">
                  <a:extLst>
                    <a:ext uri="{9D8B030D-6E8A-4147-A177-3AD203B41FA5}">
                      <a16:colId xmlns:a16="http://schemas.microsoft.com/office/drawing/2014/main" val="1370661859"/>
                    </a:ext>
                  </a:extLst>
                </a:gridCol>
                <a:gridCol w="1457913">
                  <a:extLst>
                    <a:ext uri="{9D8B030D-6E8A-4147-A177-3AD203B41FA5}">
                      <a16:colId xmlns:a16="http://schemas.microsoft.com/office/drawing/2014/main" val="810267539"/>
                    </a:ext>
                  </a:extLst>
                </a:gridCol>
              </a:tblGrid>
              <a:tr h="15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ООО Завод пожарных автомобилей «Спецавтотехника»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ФЦК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872722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ООО «Группа Ермак»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ФЦК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307535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effectLst/>
                        </a:rPr>
                        <a:t>ООО «Силур»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ФЦК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548552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ООО «Современные технологии в энергетике и производстве»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ФЦК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57743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АО «Научно-производственное предприятие «Старт» им. А.И. Яскина»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ФЦК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542630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АО «Стройдормаш»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ФЦК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082210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effectLst/>
                        </a:rPr>
                        <a:t>АО «УКЗ»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ФЦК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368122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effectLst/>
                        </a:rPr>
                        <a:t>АО «Уралгидромаш»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ФЦК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741660"/>
                  </a:ext>
                </a:extLst>
              </a:tr>
              <a:tr h="136228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effectLst/>
                        </a:rPr>
                        <a:t>АО «Производственное объединение «Уральский </a:t>
                      </a:r>
                      <a:r>
                        <a:rPr lang="ru-RU" sz="1050" u="none" strike="noStrike" dirty="0" err="1">
                          <a:effectLst/>
                        </a:rPr>
                        <a:t>оптико</a:t>
                      </a:r>
                      <a:r>
                        <a:rPr lang="ru-RU" sz="1050" u="none" strike="noStrike" dirty="0">
                          <a:effectLst/>
                        </a:rPr>
                        <a:t>–механический завод» имени Э.С. </a:t>
                      </a:r>
                      <a:r>
                        <a:rPr lang="ru-RU" sz="1050" u="none" strike="noStrike" dirty="0" err="1">
                          <a:effectLst/>
                        </a:rPr>
                        <a:t>Яламова</a:t>
                      </a:r>
                      <a:r>
                        <a:rPr lang="ru-RU" sz="1050" u="none" strike="noStrike" dirty="0">
                          <a:effectLst/>
                        </a:rPr>
                        <a:t>»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ФЦК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165317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ОАО «Птицефабрика Рефтинская»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ФЦК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552912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ООО «Салюс»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effectLst/>
                        </a:rPr>
                        <a:t>ФЦК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31754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АО «Форатек ЭнергоТрансСтрой»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ФЦК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687324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ООО «Сухоложский крановый завод»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ФЦК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974136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effectLst/>
                        </a:rPr>
                        <a:t>АО «Комбинат Пищевой «Хороший вкус»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ФЦК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222169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ООО «Совместное предприятие Зартекс»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ФЦК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57947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effectLst/>
                        </a:rPr>
                        <a:t>АО «СМАК»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ФЦК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364168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АО «ЗДРАВМЕДТЕХ-ЕКАТЕРИНБУРГ»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ФЦК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434923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ООО «Полевской Завод Предизолированных труб»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ФЦК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930595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ООО «Производственная компания Контур»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РЦК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185616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ЗАО «Кушвинский завод прокатных валков»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РЦК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22934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ООО Научно-производственное предприятие «Уником-Сервис»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РЦК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022090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ООО «Уральский дизель-моторный завод»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РЦК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067776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АО «Каменск-Уральский литейный завод»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РЦК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691734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АО «Завод №9»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Консультант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098135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АО «Ирбитский молочный завод»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Консультант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059718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ООО «Лестех»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Консультант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359715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ООО «Богдановичский комбикормовый завод»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Консультант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74957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АО «Туринский целлюлозно-бумажный завод»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Консультант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986234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ООО «Атоммашкомплекс УЭХК»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Партнер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476733"/>
                  </a:ext>
                </a:extLst>
              </a:tr>
              <a:tr h="15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>
                          <a:effectLst/>
                        </a:rPr>
                        <a:t>АО «Нижне-Исетский завод металлоконструкций»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effectLst/>
                        </a:rPr>
                        <a:t>Партнер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062" marR="7062" marT="7062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5580"/>
                  </a:ext>
                </a:extLst>
              </a:tr>
            </a:tbl>
          </a:graphicData>
        </a:graphic>
      </p:graphicFrame>
      <p:sp>
        <p:nvSpPr>
          <p:cNvPr id="7" name="Текст 7">
            <a:extLst>
              <a:ext uri="{FF2B5EF4-FFF2-40B4-BE49-F238E27FC236}">
                <a16:creationId xmlns:a16="http://schemas.microsoft.com/office/drawing/2014/main" id="{1978B59E-5B40-44A9-AA35-AB0D3F642F09}"/>
              </a:ext>
            </a:extLst>
          </p:cNvPr>
          <p:cNvSpPr txBox="1">
            <a:spLocks/>
          </p:cNvSpPr>
          <p:nvPr/>
        </p:nvSpPr>
        <p:spPr>
          <a:xfrm>
            <a:off x="7758545" y="1491990"/>
            <a:ext cx="4315315" cy="44764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>
                <a:ea typeface="Verdana"/>
              </a:rPr>
              <a:t>Показатели пилотного потока:</a:t>
            </a:r>
            <a:endParaRPr lang="ru-RU" sz="2400" dirty="0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EBA0F855-314B-40C1-984D-ED5BF72E7F8B}"/>
              </a:ext>
            </a:extLst>
          </p:cNvPr>
          <p:cNvSpPr txBox="1">
            <a:spLocks/>
          </p:cNvSpPr>
          <p:nvPr/>
        </p:nvSpPr>
        <p:spPr>
          <a:xfrm>
            <a:off x="8201892" y="2256009"/>
            <a:ext cx="3385490" cy="31115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>
                <a:ea typeface="Verdana"/>
              </a:rPr>
              <a:t>Выработка</a:t>
            </a:r>
            <a:endParaRPr lang="ru-RU" dirty="0"/>
          </a:p>
        </p:txBody>
      </p:sp>
      <p:sp>
        <p:nvSpPr>
          <p:cNvPr id="3" name="Стрелка: вверх 2">
            <a:extLst>
              <a:ext uri="{FF2B5EF4-FFF2-40B4-BE49-F238E27FC236}">
                <a16:creationId xmlns:a16="http://schemas.microsoft.com/office/drawing/2014/main" id="{C0B325C9-86BE-43C5-B9FD-FC07AD6BEF75}"/>
              </a:ext>
            </a:extLst>
          </p:cNvPr>
          <p:cNvSpPr/>
          <p:nvPr/>
        </p:nvSpPr>
        <p:spPr>
          <a:xfrm>
            <a:off x="7827820" y="2213988"/>
            <a:ext cx="304800" cy="464348"/>
          </a:xfrm>
          <a:prstGeom prst="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Текст 8">
            <a:extLst>
              <a:ext uri="{FF2B5EF4-FFF2-40B4-BE49-F238E27FC236}">
                <a16:creationId xmlns:a16="http://schemas.microsoft.com/office/drawing/2014/main" id="{C59A9E81-E232-47F3-AF97-FDA0C85736AC}"/>
              </a:ext>
            </a:extLst>
          </p:cNvPr>
          <p:cNvSpPr txBox="1">
            <a:spLocks/>
          </p:cNvSpPr>
          <p:nvPr/>
        </p:nvSpPr>
        <p:spPr>
          <a:xfrm>
            <a:off x="10070946" y="2258264"/>
            <a:ext cx="1901276" cy="25114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+</a:t>
            </a:r>
            <a:r>
              <a:rPr lang="ru-RU" dirty="0"/>
              <a:t> </a:t>
            </a:r>
            <a:r>
              <a:rPr lang="en-US" dirty="0"/>
              <a:t>45%</a:t>
            </a:r>
            <a:endParaRPr lang="ru-RU" dirty="0"/>
          </a:p>
        </p:txBody>
      </p:sp>
      <p:sp>
        <p:nvSpPr>
          <p:cNvPr id="11" name="Текст 11">
            <a:extLst>
              <a:ext uri="{FF2B5EF4-FFF2-40B4-BE49-F238E27FC236}">
                <a16:creationId xmlns:a16="http://schemas.microsoft.com/office/drawing/2014/main" id="{FF1593C5-36C1-40B5-8445-9AD2C593C689}"/>
              </a:ext>
            </a:extLst>
          </p:cNvPr>
          <p:cNvSpPr txBox="1">
            <a:spLocks/>
          </p:cNvSpPr>
          <p:nvPr/>
        </p:nvSpPr>
        <p:spPr>
          <a:xfrm>
            <a:off x="8201892" y="3417037"/>
            <a:ext cx="3385490" cy="31115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>
                <a:ea typeface="Verdana"/>
              </a:rPr>
              <a:t>НЗП в потоке</a:t>
            </a:r>
            <a:endParaRPr lang="ru-RU" dirty="0"/>
          </a:p>
        </p:txBody>
      </p:sp>
      <p:sp>
        <p:nvSpPr>
          <p:cNvPr id="12" name="Стрелка: вниз 11">
            <a:extLst>
              <a:ext uri="{FF2B5EF4-FFF2-40B4-BE49-F238E27FC236}">
                <a16:creationId xmlns:a16="http://schemas.microsoft.com/office/drawing/2014/main" id="{F0331DFE-52AE-4B4B-88CF-75A321E38AC7}"/>
              </a:ext>
            </a:extLst>
          </p:cNvPr>
          <p:cNvSpPr/>
          <p:nvPr/>
        </p:nvSpPr>
        <p:spPr>
          <a:xfrm>
            <a:off x="7827820" y="3417037"/>
            <a:ext cx="304800" cy="464348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Текст 19">
            <a:extLst>
              <a:ext uri="{FF2B5EF4-FFF2-40B4-BE49-F238E27FC236}">
                <a16:creationId xmlns:a16="http://schemas.microsoft.com/office/drawing/2014/main" id="{1F106690-8552-42BF-9055-1F0F5138E852}"/>
              </a:ext>
            </a:extLst>
          </p:cNvPr>
          <p:cNvSpPr txBox="1">
            <a:spLocks/>
          </p:cNvSpPr>
          <p:nvPr/>
        </p:nvSpPr>
        <p:spPr>
          <a:xfrm>
            <a:off x="10388583" y="3436824"/>
            <a:ext cx="1122892" cy="28575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/>
              <a:t>- 38%</a:t>
            </a:r>
          </a:p>
        </p:txBody>
      </p:sp>
      <p:sp>
        <p:nvSpPr>
          <p:cNvPr id="16" name="Текст 12">
            <a:extLst>
              <a:ext uri="{FF2B5EF4-FFF2-40B4-BE49-F238E27FC236}">
                <a16:creationId xmlns:a16="http://schemas.microsoft.com/office/drawing/2014/main" id="{7436CE60-0932-4AAF-83CD-B2A084B93172}"/>
              </a:ext>
            </a:extLst>
          </p:cNvPr>
          <p:cNvSpPr txBox="1">
            <a:spLocks/>
          </p:cNvSpPr>
          <p:nvPr/>
        </p:nvSpPr>
        <p:spPr>
          <a:xfrm>
            <a:off x="8201892" y="4495286"/>
            <a:ext cx="3385490" cy="31115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>
                <a:ea typeface="Verdana"/>
              </a:rPr>
              <a:t>ВПП производства </a:t>
            </a:r>
            <a:endParaRPr lang="ru-RU" dirty="0"/>
          </a:p>
        </p:txBody>
      </p:sp>
      <p:sp>
        <p:nvSpPr>
          <p:cNvPr id="17" name="Стрелка: вниз 16">
            <a:extLst>
              <a:ext uri="{FF2B5EF4-FFF2-40B4-BE49-F238E27FC236}">
                <a16:creationId xmlns:a16="http://schemas.microsoft.com/office/drawing/2014/main" id="{62E2CBAB-43F2-4863-A9BE-5C50DFF6B740}"/>
              </a:ext>
            </a:extLst>
          </p:cNvPr>
          <p:cNvSpPr/>
          <p:nvPr/>
        </p:nvSpPr>
        <p:spPr>
          <a:xfrm>
            <a:off x="7827820" y="4507673"/>
            <a:ext cx="304800" cy="464348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Текст 20">
            <a:extLst>
              <a:ext uri="{FF2B5EF4-FFF2-40B4-BE49-F238E27FC236}">
                <a16:creationId xmlns:a16="http://schemas.microsoft.com/office/drawing/2014/main" id="{C0581419-32BB-4F2F-BC8B-D61B111292D0}"/>
              </a:ext>
            </a:extLst>
          </p:cNvPr>
          <p:cNvSpPr txBox="1">
            <a:spLocks/>
          </p:cNvSpPr>
          <p:nvPr/>
        </p:nvSpPr>
        <p:spPr>
          <a:xfrm>
            <a:off x="11206044" y="4522328"/>
            <a:ext cx="1122892" cy="28575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/>
              <a:t>- 42%</a:t>
            </a:r>
          </a:p>
        </p:txBody>
      </p:sp>
      <p:sp>
        <p:nvSpPr>
          <p:cNvPr id="22" name="CustomShape 2">
            <a:extLst>
              <a:ext uri="{FF2B5EF4-FFF2-40B4-BE49-F238E27FC236}">
                <a16:creationId xmlns:a16="http://schemas.microsoft.com/office/drawing/2014/main" id="{A5C8B783-F5C6-4CCF-9468-1C4DDE18264B}"/>
              </a:ext>
            </a:extLst>
          </p:cNvPr>
          <p:cNvSpPr/>
          <p:nvPr/>
        </p:nvSpPr>
        <p:spPr>
          <a:xfrm>
            <a:off x="54575" y="144665"/>
            <a:ext cx="12082849" cy="994891"/>
          </a:xfrm>
          <a:prstGeom prst="rect">
            <a:avLst/>
          </a:prstGeom>
          <a:solidFill>
            <a:srgbClr val="0087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</a:rPr>
              <a:t>Созданы потоки-образцы на предприятиях (30) : </a:t>
            </a:r>
          </a:p>
        </p:txBody>
      </p:sp>
    </p:spTree>
    <p:extLst>
      <p:ext uri="{BB962C8B-B14F-4D97-AF65-F5344CB8AC3E}">
        <p14:creationId xmlns:p14="http://schemas.microsoft.com/office/powerpoint/2010/main" val="1598044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2AA5A75-A132-4B4F-A5CB-E756B921195E}"/>
              </a:ext>
            </a:extLst>
          </p:cNvPr>
          <p:cNvSpPr/>
          <p:nvPr/>
        </p:nvSpPr>
        <p:spPr>
          <a:xfrm>
            <a:off x="127495" y="2726702"/>
            <a:ext cx="11591262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685800" indent="-685800">
              <a:buFont typeface="Wingdings" panose="05000000000000000000" pitchFamily="2" charset="2"/>
              <a:buChar char="§"/>
            </a:pPr>
            <a:r>
              <a:rPr lang="ru-RU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 декабре 2019 г. сертифицирована и запущена Фабрика процессов</a:t>
            </a: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ru-RU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Штатная численность – 4 тренера</a:t>
            </a: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ru-RU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Предусмотрено бесплатное обучение для предп</a:t>
            </a:r>
            <a:r>
              <a:rPr lang="ru-RU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риятий- участников национального проекта </a:t>
            </a:r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ru-RU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 23.10.2020</a:t>
            </a:r>
            <a:r>
              <a:rPr lang="ru-RU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г. на Фабрике процессов обучено 126 сотрудников предприятий- участников национального проекта </a:t>
            </a:r>
            <a:endParaRPr lang="ru-RU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2927FA8-E71C-4F0F-8615-94DC487D04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95" y="207637"/>
            <a:ext cx="5553075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1639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ustomIcon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ustomIco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ustomIco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OvalShape"/>
</p:tagLst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8914</TotalTime>
  <Words>1024</Words>
  <Application>Microsoft Office PowerPoint</Application>
  <PresentationFormat>Широкоэкранный</PresentationFormat>
  <Paragraphs>246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ВАРИАНТЫ ВЗАИМОДЕЙСТВИЯ В РАМКАХ РЕАЛИЗАЦИИ ПРОЕКТА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Николаева Екатерина Романовна</dc:creator>
  <cp:lastModifiedBy>Поташева Наталья Адиковна</cp:lastModifiedBy>
  <cp:revision>367</cp:revision>
  <cp:lastPrinted>2020-10-21T12:11:19Z</cp:lastPrinted>
  <dcterms:created xsi:type="dcterms:W3CDTF">2019-03-12T04:07:57Z</dcterms:created>
  <dcterms:modified xsi:type="dcterms:W3CDTF">2020-10-27T11:49:35Z</dcterms:modified>
</cp:coreProperties>
</file>